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659"/>
  </p:notesMasterIdLst>
  <p:sldIdLst>
    <p:sldId id="257" r:id="rId2"/>
    <p:sldId id="1118" r:id="rId3"/>
    <p:sldId id="1119" r:id="rId4"/>
    <p:sldId id="472" r:id="rId5"/>
    <p:sldId id="1462" r:id="rId6"/>
    <p:sldId id="1094" r:id="rId7"/>
    <p:sldId id="1095" r:id="rId8"/>
    <p:sldId id="1123" r:id="rId9"/>
    <p:sldId id="1124" r:id="rId10"/>
    <p:sldId id="1231" r:id="rId11"/>
    <p:sldId id="1232" r:id="rId12"/>
    <p:sldId id="1282" r:id="rId13"/>
    <p:sldId id="1221" r:id="rId14"/>
    <p:sldId id="1222" r:id="rId15"/>
    <p:sldId id="1277" r:id="rId16"/>
    <p:sldId id="598" r:id="rId17"/>
    <p:sldId id="326" r:id="rId18"/>
    <p:sldId id="1235" r:id="rId19"/>
    <p:sldId id="1086" r:id="rId20"/>
    <p:sldId id="579" r:id="rId21"/>
    <p:sldId id="1429" r:id="rId22"/>
    <p:sldId id="1234" r:id="rId23"/>
    <p:sldId id="1445" r:id="rId24"/>
    <p:sldId id="1446" r:id="rId25"/>
    <p:sldId id="1451" r:id="rId26"/>
    <p:sldId id="1452" r:id="rId27"/>
    <p:sldId id="1344" r:id="rId28"/>
    <p:sldId id="1121" r:id="rId29"/>
    <p:sldId id="1122" r:id="rId30"/>
    <p:sldId id="599" r:id="rId31"/>
    <p:sldId id="271" r:id="rId32"/>
    <p:sldId id="328" r:id="rId33"/>
    <p:sldId id="330" r:id="rId34"/>
    <p:sldId id="315" r:id="rId35"/>
    <p:sldId id="314" r:id="rId36"/>
    <p:sldId id="600" r:id="rId37"/>
    <p:sldId id="1416" r:id="rId38"/>
    <p:sldId id="692" r:id="rId39"/>
    <p:sldId id="319" r:id="rId40"/>
    <p:sldId id="601" r:id="rId41"/>
    <p:sldId id="500" r:id="rId42"/>
    <p:sldId id="321" r:id="rId43"/>
    <p:sldId id="1286" r:id="rId44"/>
    <p:sldId id="901" r:id="rId45"/>
    <p:sldId id="902" r:id="rId46"/>
    <p:sldId id="603" r:id="rId47"/>
    <p:sldId id="499" r:id="rId48"/>
    <p:sldId id="604" r:id="rId49"/>
    <p:sldId id="489" r:id="rId50"/>
    <p:sldId id="1284" r:id="rId51"/>
    <p:sldId id="501" r:id="rId52"/>
    <p:sldId id="955" r:id="rId53"/>
    <p:sldId id="951" r:id="rId54"/>
    <p:sldId id="1278" r:id="rId55"/>
    <p:sldId id="1351" r:id="rId56"/>
    <p:sldId id="606" r:id="rId57"/>
    <p:sldId id="535" r:id="rId58"/>
    <p:sldId id="536" r:id="rId59"/>
    <p:sldId id="537" r:id="rId60"/>
    <p:sldId id="1098" r:id="rId61"/>
    <p:sldId id="538" r:id="rId62"/>
    <p:sldId id="883" r:id="rId63"/>
    <p:sldId id="898" r:id="rId64"/>
    <p:sldId id="900" r:id="rId65"/>
    <p:sldId id="1236" r:id="rId66"/>
    <p:sldId id="842" r:id="rId67"/>
    <p:sldId id="1354" r:id="rId68"/>
    <p:sldId id="1171" r:id="rId69"/>
    <p:sldId id="1192" r:id="rId70"/>
    <p:sldId id="1237" r:id="rId71"/>
    <p:sldId id="843" r:id="rId72"/>
    <p:sldId id="1366" r:id="rId73"/>
    <p:sldId id="1172" r:id="rId74"/>
    <p:sldId id="1193" r:id="rId75"/>
    <p:sldId id="1238" r:id="rId76"/>
    <p:sldId id="844" r:id="rId77"/>
    <p:sldId id="1239" r:id="rId78"/>
    <p:sldId id="845" r:id="rId79"/>
    <p:sldId id="1173" r:id="rId80"/>
    <p:sldId id="1276" r:id="rId81"/>
    <p:sldId id="846" r:id="rId82"/>
    <p:sldId id="1043" r:id="rId83"/>
    <p:sldId id="1044" r:id="rId84"/>
    <p:sldId id="958" r:id="rId85"/>
    <p:sldId id="959" r:id="rId86"/>
    <p:sldId id="960" r:id="rId87"/>
    <p:sldId id="971" r:id="rId88"/>
    <p:sldId id="961" r:id="rId89"/>
    <p:sldId id="962" r:id="rId90"/>
    <p:sldId id="966" r:id="rId91"/>
    <p:sldId id="967" r:id="rId92"/>
    <p:sldId id="963" r:id="rId93"/>
    <p:sldId id="970" r:id="rId94"/>
    <p:sldId id="972" r:id="rId95"/>
    <p:sldId id="973" r:id="rId96"/>
    <p:sldId id="974" r:id="rId97"/>
    <p:sldId id="590" r:id="rId98"/>
    <p:sldId id="490" r:id="rId99"/>
    <p:sldId id="491" r:id="rId100"/>
    <p:sldId id="492" r:id="rId101"/>
    <p:sldId id="493" r:id="rId102"/>
    <p:sldId id="495" r:id="rId103"/>
    <p:sldId id="1454" r:id="rId104"/>
    <p:sldId id="1455" r:id="rId105"/>
    <p:sldId id="1174" r:id="rId106"/>
    <p:sldId id="1175" r:id="rId107"/>
    <p:sldId id="1176" r:id="rId108"/>
    <p:sldId id="1049" r:id="rId109"/>
    <p:sldId id="1050" r:id="rId110"/>
    <p:sldId id="1051" r:id="rId111"/>
    <p:sldId id="1089" r:id="rId112"/>
    <p:sldId id="1052" r:id="rId113"/>
    <p:sldId id="1090" r:id="rId114"/>
    <p:sldId id="1053" r:id="rId115"/>
    <p:sldId id="1243" r:id="rId116"/>
    <p:sldId id="1091" r:id="rId117"/>
    <p:sldId id="1055" r:id="rId118"/>
    <p:sldId id="1056" r:id="rId119"/>
    <p:sldId id="1057" r:id="rId120"/>
    <p:sldId id="1058" r:id="rId121"/>
    <p:sldId id="267" r:id="rId122"/>
    <p:sldId id="272" r:id="rId123"/>
    <p:sldId id="273" r:id="rId124"/>
    <p:sldId id="1178" r:id="rId125"/>
    <p:sldId id="580" r:id="rId126"/>
    <p:sldId id="620" r:id="rId127"/>
    <p:sldId id="1041" r:id="rId128"/>
    <p:sldId id="1040" r:id="rId129"/>
    <p:sldId id="621" r:id="rId130"/>
    <p:sldId id="796" r:id="rId131"/>
    <p:sldId id="849" r:id="rId132"/>
    <p:sldId id="800" r:id="rId133"/>
    <p:sldId id="931" r:id="rId134"/>
    <p:sldId id="985" r:id="rId135"/>
    <p:sldId id="615" r:id="rId136"/>
    <p:sldId id="506" r:id="rId137"/>
    <p:sldId id="803" r:id="rId138"/>
    <p:sldId id="804" r:id="rId139"/>
    <p:sldId id="791" r:id="rId140"/>
    <p:sldId id="793" r:id="rId141"/>
    <p:sldId id="794" r:id="rId142"/>
    <p:sldId id="795" r:id="rId143"/>
    <p:sldId id="616" r:id="rId144"/>
    <p:sldId id="505" r:id="rId145"/>
    <p:sldId id="513" r:id="rId146"/>
    <p:sldId id="1017" r:id="rId147"/>
    <p:sldId id="1009" r:id="rId148"/>
    <p:sldId id="1010" r:id="rId149"/>
    <p:sldId id="618" r:id="rId150"/>
    <p:sldId id="619" r:id="rId151"/>
    <p:sldId id="617" r:id="rId152"/>
    <p:sldId id="502" r:id="rId153"/>
    <p:sldId id="503" r:id="rId154"/>
    <p:sldId id="699" r:id="rId155"/>
    <p:sldId id="504" r:id="rId156"/>
    <p:sldId id="700" r:id="rId157"/>
    <p:sldId id="679" r:id="rId158"/>
    <p:sldId id="940" r:id="rId159"/>
    <p:sldId id="942" r:id="rId160"/>
    <p:sldId id="677" r:id="rId161"/>
    <p:sldId id="678" r:id="rId162"/>
    <p:sldId id="680" r:id="rId163"/>
    <p:sldId id="285" r:id="rId164"/>
    <p:sldId id="286" r:id="rId165"/>
    <p:sldId id="1406" r:id="rId166"/>
    <p:sldId id="1409" r:id="rId167"/>
    <p:sldId id="1287" r:id="rId168"/>
    <p:sldId id="290" r:id="rId169"/>
    <p:sldId id="291" r:id="rId170"/>
    <p:sldId id="829" r:id="rId171"/>
    <p:sldId id="1461" r:id="rId172"/>
    <p:sldId id="830" r:id="rId173"/>
    <p:sldId id="673" r:id="rId174"/>
    <p:sldId id="674" r:id="rId175"/>
    <p:sldId id="1148" r:id="rId176"/>
    <p:sldId id="1149" r:id="rId177"/>
    <p:sldId id="1288" r:id="rId178"/>
    <p:sldId id="1464" r:id="rId179"/>
    <p:sldId id="1126" r:id="rId180"/>
    <p:sldId id="379" r:id="rId181"/>
    <p:sldId id="953" r:id="rId182"/>
    <p:sldId id="373" r:id="rId183"/>
    <p:sldId id="1018" r:id="rId184"/>
    <p:sldId id="1019" r:id="rId185"/>
    <p:sldId id="1020" r:id="rId186"/>
    <p:sldId id="640" r:id="rId187"/>
    <p:sldId id="641" r:id="rId188"/>
    <p:sldId id="386" r:id="rId189"/>
    <p:sldId id="654" r:id="rId190"/>
    <p:sldId id="397" r:id="rId191"/>
    <p:sldId id="657" r:id="rId192"/>
    <p:sldId id="1273" r:id="rId193"/>
    <p:sldId id="851" r:id="rId194"/>
    <p:sldId id="331" r:id="rId195"/>
    <p:sldId id="1205" r:id="rId196"/>
    <p:sldId id="914" r:id="rId197"/>
    <p:sldId id="852" r:id="rId198"/>
    <p:sldId id="1245" r:id="rId199"/>
    <p:sldId id="1156" r:id="rId200"/>
    <p:sldId id="1465" r:id="rId201"/>
    <p:sldId id="1466" r:id="rId202"/>
    <p:sldId id="1394" r:id="rId203"/>
    <p:sldId id="1395" r:id="rId204"/>
    <p:sldId id="1401" r:id="rId205"/>
    <p:sldId id="1402" r:id="rId206"/>
    <p:sldId id="1244" r:id="rId207"/>
    <p:sldId id="1285" r:id="rId208"/>
    <p:sldId id="1159" r:id="rId209"/>
    <p:sldId id="686" r:id="rId210"/>
    <p:sldId id="1207" r:id="rId211"/>
    <p:sldId id="1356" r:id="rId212"/>
    <p:sldId id="1357" r:id="rId213"/>
    <p:sldId id="302" r:id="rId214"/>
    <p:sldId id="1421" r:id="rId215"/>
    <p:sldId id="1130" r:id="rId216"/>
    <p:sldId id="1203" r:id="rId217"/>
    <p:sldId id="1263" r:id="rId218"/>
    <p:sldId id="1265" r:id="rId219"/>
    <p:sldId id="305" r:id="rId220"/>
    <p:sldId id="1266" r:id="rId221"/>
    <p:sldId id="306" r:id="rId222"/>
    <p:sldId id="308" r:id="rId223"/>
    <p:sldId id="1131" r:id="rId224"/>
    <p:sldId id="1267" r:id="rId225"/>
    <p:sldId id="1132" r:id="rId226"/>
    <p:sldId id="1268" r:id="rId227"/>
    <p:sldId id="1133" r:id="rId228"/>
    <p:sldId id="313" r:id="rId229"/>
    <p:sldId id="1204" r:id="rId230"/>
    <p:sldId id="1134" r:id="rId231"/>
    <p:sldId id="1242" r:id="rId232"/>
    <p:sldId id="1289" r:id="rId233"/>
    <p:sldId id="1135" r:id="rId234"/>
    <p:sldId id="1136" r:id="rId235"/>
    <p:sldId id="1209" r:id="rId236"/>
    <p:sldId id="1269" r:id="rId237"/>
    <p:sldId id="1137" r:id="rId238"/>
    <p:sldId id="1270" r:id="rId239"/>
    <p:sldId id="1138" r:id="rId240"/>
    <p:sldId id="1139" r:id="rId241"/>
    <p:sldId id="1140" r:id="rId242"/>
    <p:sldId id="1078" r:id="rId243"/>
    <p:sldId id="1141" r:id="rId244"/>
    <p:sldId id="1142" r:id="rId245"/>
    <p:sldId id="1143" r:id="rId246"/>
    <p:sldId id="1388" r:id="rId247"/>
    <p:sldId id="1154" r:id="rId248"/>
    <p:sldId id="1144" r:id="rId249"/>
    <p:sldId id="1155" r:id="rId250"/>
    <p:sldId id="1145" r:id="rId251"/>
    <p:sldId id="1146" r:id="rId252"/>
    <p:sldId id="1147" r:id="rId253"/>
    <p:sldId id="1061" r:id="rId254"/>
    <p:sldId id="1062" r:id="rId255"/>
    <p:sldId id="1063" r:id="rId256"/>
    <p:sldId id="1253" r:id="rId257"/>
    <p:sldId id="1254" r:id="rId258"/>
    <p:sldId id="1255" r:id="rId259"/>
    <p:sldId id="1256" r:id="rId260"/>
    <p:sldId id="1257" r:id="rId261"/>
    <p:sldId id="1258" r:id="rId262"/>
    <p:sldId id="1259" r:id="rId263"/>
    <p:sldId id="1260" r:id="rId264"/>
    <p:sldId id="1261" r:id="rId265"/>
    <p:sldId id="1170" r:id="rId266"/>
    <p:sldId id="1064" r:id="rId267"/>
    <p:sldId id="1065" r:id="rId268"/>
    <p:sldId id="1447" r:id="rId269"/>
    <p:sldId id="1358" r:id="rId270"/>
    <p:sldId id="1425" r:id="rId271"/>
    <p:sldId id="1441" r:id="rId272"/>
    <p:sldId id="1392" r:id="rId273"/>
    <p:sldId id="1420" r:id="rId274"/>
    <p:sldId id="360" r:id="rId275"/>
    <p:sldId id="801" r:id="rId276"/>
    <p:sldId id="1262" r:id="rId277"/>
    <p:sldId id="362" r:id="rId278"/>
    <p:sldId id="507" r:id="rId279"/>
    <p:sldId id="591" r:id="rId280"/>
    <p:sldId id="385" r:id="rId281"/>
    <p:sldId id="1125" r:id="rId282"/>
    <p:sldId id="387" r:id="rId283"/>
    <p:sldId id="388" r:id="rId284"/>
    <p:sldId id="527" r:id="rId285"/>
    <p:sldId id="529" r:id="rId286"/>
    <p:sldId id="393" r:id="rId287"/>
    <p:sldId id="395" r:id="rId288"/>
    <p:sldId id="947" r:id="rId289"/>
    <p:sldId id="1424" r:id="rId290"/>
    <p:sldId id="702" r:id="rId291"/>
    <p:sldId id="531" r:id="rId292"/>
    <p:sldId id="1362" r:id="rId293"/>
    <p:sldId id="1363" r:id="rId294"/>
    <p:sldId id="949" r:id="rId295"/>
    <p:sldId id="950" r:id="rId296"/>
    <p:sldId id="853" r:id="rId297"/>
    <p:sldId id="1102" r:id="rId298"/>
    <p:sldId id="816" r:id="rId299"/>
    <p:sldId id="414" r:id="rId300"/>
    <p:sldId id="545" r:id="rId301"/>
    <p:sldId id="533" r:id="rId302"/>
    <p:sldId id="534" r:id="rId303"/>
    <p:sldId id="542" r:id="rId304"/>
    <p:sldId id="543" r:id="rId305"/>
    <p:sldId id="1361" r:id="rId306"/>
    <p:sldId id="544" r:id="rId307"/>
    <p:sldId id="1295" r:id="rId308"/>
    <p:sldId id="546" r:id="rId309"/>
    <p:sldId id="522" r:id="rId310"/>
    <p:sldId id="523" r:id="rId311"/>
    <p:sldId id="809" r:id="rId312"/>
    <p:sldId id="526" r:id="rId313"/>
    <p:sldId id="1387" r:id="rId314"/>
    <p:sldId id="524" r:id="rId315"/>
    <p:sldId id="548" r:id="rId316"/>
    <p:sldId id="646" r:id="rId317"/>
    <p:sldId id="647" r:id="rId318"/>
    <p:sldId id="773" r:id="rId319"/>
    <p:sldId id="772" r:id="rId320"/>
    <p:sldId id="549" r:id="rId321"/>
    <p:sldId id="550" r:id="rId322"/>
    <p:sldId id="547" r:id="rId323"/>
    <p:sldId id="515" r:id="rId324"/>
    <p:sldId id="516" r:id="rId325"/>
    <p:sldId id="517" r:id="rId326"/>
    <p:sldId id="551" r:id="rId327"/>
    <p:sldId id="554" r:id="rId328"/>
    <p:sldId id="555" r:id="rId329"/>
    <p:sldId id="1386" r:id="rId330"/>
    <p:sldId id="558" r:id="rId331"/>
    <p:sldId id="1419" r:id="rId332"/>
    <p:sldId id="562" r:id="rId333"/>
    <p:sldId id="563" r:id="rId334"/>
    <p:sldId id="1296" r:id="rId335"/>
    <p:sldId id="1335" r:id="rId336"/>
    <p:sldId id="1336" r:id="rId337"/>
    <p:sldId id="625" r:id="rId338"/>
    <p:sldId id="1150" r:id="rId339"/>
    <p:sldId id="1240" r:id="rId340"/>
    <p:sldId id="1414" r:id="rId341"/>
    <p:sldId id="1444" r:id="rId342"/>
    <p:sldId id="1152" r:id="rId343"/>
    <p:sldId id="1153" r:id="rId344"/>
    <p:sldId id="436" r:id="rId345"/>
    <p:sldId id="402" r:id="rId346"/>
    <p:sldId id="403" r:id="rId347"/>
    <p:sldId id="404" r:id="rId348"/>
    <p:sldId id="1075" r:id="rId349"/>
    <p:sldId id="1076" r:id="rId350"/>
    <p:sldId id="1219" r:id="rId351"/>
    <p:sldId id="421" r:id="rId352"/>
    <p:sldId id="564" r:id="rId353"/>
    <p:sldId id="1364" r:id="rId354"/>
    <p:sldId id="826" r:id="rId355"/>
    <p:sldId id="566" r:id="rId356"/>
    <p:sldId id="1211" r:id="rId357"/>
    <p:sldId id="1430" r:id="rId358"/>
    <p:sldId id="1460" r:id="rId359"/>
    <p:sldId id="820" r:id="rId360"/>
    <p:sldId id="821" r:id="rId361"/>
    <p:sldId id="1077" r:id="rId362"/>
    <p:sldId id="1177" r:id="rId363"/>
    <p:sldId id="798" r:id="rId364"/>
    <p:sldId id="1215" r:id="rId365"/>
    <p:sldId id="1427" r:id="rId366"/>
    <p:sldId id="1225" r:id="rId367"/>
    <p:sldId id="1212" r:id="rId368"/>
    <p:sldId id="1213" r:id="rId369"/>
    <p:sldId id="1216" r:id="rId370"/>
    <p:sldId id="1210" r:id="rId371"/>
    <p:sldId id="1151" r:id="rId372"/>
    <p:sldId id="1217" r:id="rId373"/>
    <p:sldId id="1226" r:id="rId374"/>
    <p:sldId id="443" r:id="rId375"/>
    <p:sldId id="445" r:id="rId376"/>
    <p:sldId id="446" r:id="rId377"/>
    <p:sldId id="1293" r:id="rId378"/>
    <p:sldId id="1403" r:id="rId379"/>
    <p:sldId id="1290" r:id="rId380"/>
    <p:sldId id="1294" r:id="rId381"/>
    <p:sldId id="1283" r:id="rId382"/>
    <p:sldId id="1292" r:id="rId383"/>
    <p:sldId id="440" r:id="rId384"/>
    <p:sldId id="823" r:id="rId385"/>
    <p:sldId id="570" r:id="rId386"/>
    <p:sldId id="827" r:id="rId387"/>
    <p:sldId id="836" r:id="rId388"/>
    <p:sldId id="837" r:id="rId389"/>
    <p:sldId id="453" r:id="rId390"/>
    <p:sldId id="574" r:id="rId391"/>
    <p:sldId id="838" r:id="rId392"/>
    <p:sldId id="839" r:id="rId393"/>
    <p:sldId id="1271" r:id="rId394"/>
    <p:sldId id="1059" r:id="rId395"/>
    <p:sldId id="1060" r:id="rId396"/>
    <p:sldId id="1418" r:id="rId397"/>
    <p:sldId id="576" r:id="rId398"/>
    <p:sldId id="824" r:id="rId399"/>
    <p:sldId id="577" r:id="rId400"/>
    <p:sldId id="935" r:id="rId401"/>
    <p:sldId id="371" r:id="rId402"/>
    <p:sldId id="575" r:id="rId403"/>
    <p:sldId id="1426" r:id="rId404"/>
    <p:sldId id="1165" r:id="rId405"/>
    <p:sldId id="1166" r:id="rId406"/>
    <p:sldId id="937" r:id="rId407"/>
    <p:sldId id="894" r:id="rId408"/>
    <p:sldId id="532" r:id="rId409"/>
    <p:sldId id="1167" r:id="rId410"/>
    <p:sldId id="1168" r:id="rId411"/>
    <p:sldId id="587" r:id="rId412"/>
    <p:sldId id="675" r:id="rId413"/>
    <p:sldId id="588" r:id="rId414"/>
    <p:sldId id="997" r:id="rId415"/>
    <p:sldId id="856" r:id="rId416"/>
    <p:sldId id="857" r:id="rId417"/>
    <p:sldId id="706" r:id="rId418"/>
    <p:sldId id="589" r:id="rId419"/>
    <p:sldId id="998" r:id="rId420"/>
    <p:sldId id="707" r:id="rId421"/>
    <p:sldId id="815" r:id="rId422"/>
    <p:sldId id="1410" r:id="rId423"/>
    <p:sldId id="979" r:id="rId424"/>
    <p:sldId id="982" r:id="rId425"/>
    <p:sldId id="983" r:id="rId426"/>
    <p:sldId id="975" r:id="rId427"/>
    <p:sldId id="708" r:id="rId428"/>
    <p:sldId id="593" r:id="rId429"/>
    <p:sldId id="709" r:id="rId430"/>
    <p:sldId id="594" r:id="rId431"/>
    <p:sldId id="710" r:id="rId432"/>
    <p:sldId id="607" r:id="rId433"/>
    <p:sldId id="336" r:id="rId434"/>
    <p:sldId id="337" r:id="rId435"/>
    <p:sldId id="748" r:id="rId436"/>
    <p:sldId id="1034" r:id="rId437"/>
    <p:sldId id="508" r:id="rId438"/>
    <p:sldId id="622" r:id="rId439"/>
    <p:sldId id="1194" r:id="rId440"/>
    <p:sldId id="989" r:id="rId441"/>
    <p:sldId id="1228" r:id="rId442"/>
    <p:sldId id="987" r:id="rId443"/>
    <p:sldId id="623" r:id="rId444"/>
    <p:sldId id="1035" r:id="rId445"/>
    <p:sldId id="1196" r:id="rId446"/>
    <p:sldId id="990" r:id="rId447"/>
    <p:sldId id="991" r:id="rId448"/>
    <p:sldId id="1224" r:id="rId449"/>
    <p:sldId id="627" r:id="rId450"/>
    <p:sldId id="628" r:id="rId451"/>
    <p:sldId id="1036" r:id="rId452"/>
    <p:sldId id="626" r:id="rId453"/>
    <p:sldId id="992" r:id="rId454"/>
    <p:sldId id="1037" r:id="rId455"/>
    <p:sldId id="629" r:id="rId456"/>
    <p:sldId id="1274" r:id="rId457"/>
    <p:sldId id="1038" r:id="rId458"/>
    <p:sldId id="630" r:id="rId459"/>
    <p:sldId id="1039" r:id="rId460"/>
    <p:sldId id="1082" r:id="rId461"/>
    <p:sldId id="1197" r:id="rId462"/>
    <p:sldId id="818" r:id="rId463"/>
    <p:sldId id="1199" r:id="rId464"/>
    <p:sldId id="1081" r:id="rId465"/>
    <p:sldId id="631" r:id="rId466"/>
    <p:sldId id="993" r:id="rId467"/>
    <p:sldId id="1083" r:id="rId468"/>
    <p:sldId id="1198" r:id="rId469"/>
    <p:sldId id="913" r:id="rId470"/>
    <p:sldId id="1200" r:id="rId471"/>
    <p:sldId id="1085" r:id="rId472"/>
    <p:sldId id="1201" r:id="rId473"/>
    <p:sldId id="994" r:id="rId474"/>
    <p:sldId id="1272" r:id="rId475"/>
    <p:sldId id="1084" r:id="rId476"/>
    <p:sldId id="751" r:id="rId477"/>
    <p:sldId id="352" r:id="rId478"/>
    <p:sldId id="1275" r:id="rId479"/>
    <p:sldId id="633" r:id="rId480"/>
    <p:sldId id="521" r:id="rId481"/>
    <p:sldId id="1337" r:id="rId482"/>
    <p:sldId id="1160" r:id="rId483"/>
    <p:sldId id="1338" r:id="rId484"/>
    <p:sldId id="1339" r:id="rId485"/>
    <p:sldId id="1352" r:id="rId486"/>
    <p:sldId id="1340" r:id="rId487"/>
    <p:sldId id="368" r:id="rId488"/>
    <p:sldId id="636" r:id="rId489"/>
    <p:sldId id="663" r:id="rId490"/>
    <p:sldId id="664" r:id="rId491"/>
    <p:sldId id="637" r:id="rId492"/>
    <p:sldId id="638" r:id="rId493"/>
    <p:sldId id="712" r:id="rId494"/>
    <p:sldId id="713" r:id="rId495"/>
    <p:sldId id="714" r:id="rId496"/>
    <p:sldId id="342" r:id="rId497"/>
    <p:sldId id="1067" r:id="rId498"/>
    <p:sldId id="1343" r:id="rId499"/>
    <p:sldId id="1068" r:id="rId500"/>
    <p:sldId id="727" r:id="rId501"/>
    <p:sldId id="728" r:id="rId502"/>
    <p:sldId id="781" r:id="rId503"/>
    <p:sldId id="1007" r:id="rId504"/>
    <p:sldId id="730" r:id="rId505"/>
    <p:sldId id="1264" r:id="rId506"/>
    <p:sldId id="1448" r:id="rId507"/>
    <p:sldId id="1449" r:id="rId508"/>
    <p:sldId id="1450" r:id="rId509"/>
    <p:sldId id="1157" r:id="rId510"/>
    <p:sldId id="1158" r:id="rId511"/>
    <p:sldId id="775" r:id="rId512"/>
    <p:sldId id="354" r:id="rId513"/>
    <p:sldId id="735" r:id="rId514"/>
    <p:sldId id="738" r:id="rId515"/>
    <p:sldId id="774" r:id="rId516"/>
    <p:sldId id="1453" r:id="rId517"/>
    <p:sldId id="737" r:id="rId518"/>
    <p:sldId id="740" r:id="rId519"/>
    <p:sldId id="683" r:id="rId520"/>
    <p:sldId id="684" r:id="rId521"/>
    <p:sldId id="682" r:id="rId522"/>
    <p:sldId id="1405" r:id="rId523"/>
    <p:sldId id="1434" r:id="rId524"/>
    <p:sldId id="1432" r:id="rId525"/>
    <p:sldId id="1385" r:id="rId526"/>
    <p:sldId id="1433" r:id="rId527"/>
    <p:sldId id="1438" r:id="rId528"/>
    <p:sldId id="1439" r:id="rId529"/>
    <p:sldId id="1440" r:id="rId530"/>
    <p:sldId id="1431" r:id="rId531"/>
    <p:sldId id="1436" r:id="rId532"/>
    <p:sldId id="968" r:id="rId533"/>
    <p:sldId id="969" r:id="rId534"/>
    <p:sldId id="609" r:id="rId535"/>
    <p:sldId id="610" r:id="rId536"/>
    <p:sldId id="703" r:id="rId537"/>
    <p:sldId id="611" r:id="rId538"/>
    <p:sldId id="612" r:id="rId539"/>
    <p:sldId id="704" r:id="rId540"/>
    <p:sldId id="613" r:id="rId541"/>
    <p:sldId id="705" r:id="rId542"/>
    <p:sldId id="614" r:id="rId543"/>
    <p:sldId id="1045" r:id="rId544"/>
    <p:sldId id="1382" r:id="rId545"/>
    <p:sldId id="986" r:id="rId546"/>
    <p:sldId id="427" r:id="rId547"/>
    <p:sldId id="689" r:id="rId548"/>
    <p:sldId id="731" r:id="rId549"/>
    <p:sldId id="732" r:id="rId550"/>
    <p:sldId id="758" r:id="rId551"/>
    <p:sldId id="759" r:id="rId552"/>
    <p:sldId id="1417" r:id="rId553"/>
    <p:sldId id="916" r:id="rId554"/>
    <p:sldId id="917" r:id="rId555"/>
    <p:sldId id="840" r:id="rId556"/>
    <p:sldId id="841" r:id="rId557"/>
    <p:sldId id="939" r:id="rId558"/>
    <p:sldId id="766" r:id="rId559"/>
    <p:sldId id="767" r:id="rId560"/>
    <p:sldId id="776" r:id="rId561"/>
    <p:sldId id="752" r:id="rId562"/>
    <p:sldId id="753" r:id="rId563"/>
    <p:sldId id="764" r:id="rId564"/>
    <p:sldId id="765" r:id="rId565"/>
    <p:sldId id="874" r:id="rId566"/>
    <p:sldId id="946" r:id="rId567"/>
    <p:sldId id="943" r:id="rId568"/>
    <p:sldId id="755" r:id="rId569"/>
    <p:sldId id="754" r:id="rId570"/>
    <p:sldId id="670" r:id="rId571"/>
    <p:sldId id="1347" r:id="rId572"/>
    <p:sldId id="777" r:id="rId573"/>
    <p:sldId id="762" r:id="rId574"/>
    <p:sldId id="763" r:id="rId575"/>
    <p:sldId id="769" r:id="rId576"/>
    <p:sldId id="1398" r:id="rId577"/>
    <p:sldId id="770" r:id="rId578"/>
    <p:sldId id="873" r:id="rId579"/>
    <p:sldId id="875" r:id="rId580"/>
    <p:sldId id="1412" r:id="rId581"/>
    <p:sldId id="583" r:id="rId582"/>
    <p:sldId id="584" r:id="rId583"/>
    <p:sldId id="585" r:id="rId584"/>
    <p:sldId id="1069" r:id="rId585"/>
    <p:sldId id="1442" r:id="rId586"/>
    <p:sldId id="952" r:id="rId587"/>
    <p:sldId id="1348" r:id="rId588"/>
    <p:sldId id="1349" r:id="rId589"/>
    <p:sldId id="1396" r:id="rId590"/>
    <p:sldId id="1397" r:id="rId591"/>
    <p:sldId id="1350" r:id="rId592"/>
    <p:sldId id="761" r:id="rId593"/>
    <p:sldId id="1404" r:id="rId594"/>
    <p:sldId id="861" r:id="rId595"/>
    <p:sldId id="862" r:id="rId596"/>
    <p:sldId id="756" r:id="rId597"/>
    <p:sldId id="771" r:id="rId598"/>
    <p:sldId id="876" r:id="rId599"/>
    <p:sldId id="1393" r:id="rId600"/>
    <p:sldId id="1389" r:id="rId601"/>
    <p:sldId id="1457" r:id="rId602"/>
    <p:sldId id="1458" r:id="rId603"/>
    <p:sldId id="1459" r:id="rId604"/>
    <p:sldId id="1428" r:id="rId605"/>
    <p:sldId id="778" r:id="rId606"/>
    <p:sldId id="779" r:id="rId607"/>
    <p:sldId id="834" r:id="rId608"/>
    <p:sldId id="780" r:id="rId609"/>
    <p:sldId id="833" r:id="rId610"/>
    <p:sldId id="783" r:id="rId611"/>
    <p:sldId id="880" r:id="rId612"/>
    <p:sldId id="881" r:id="rId613"/>
    <p:sldId id="879" r:id="rId614"/>
    <p:sldId id="866" r:id="rId615"/>
    <p:sldId id="1341" r:id="rId616"/>
    <p:sldId id="1390" r:id="rId617"/>
    <p:sldId id="1391" r:id="rId618"/>
    <p:sldId id="878" r:id="rId619"/>
    <p:sldId id="867" r:id="rId620"/>
    <p:sldId id="868" r:id="rId621"/>
    <p:sldId id="870" r:id="rId622"/>
    <p:sldId id="1241" r:id="rId623"/>
    <p:sldId id="1411" r:id="rId624"/>
    <p:sldId id="869" r:id="rId625"/>
    <p:sldId id="1342" r:id="rId626"/>
    <p:sldId id="1367" r:id="rId627"/>
    <p:sldId id="1377" r:id="rId628"/>
    <p:sldId id="1379" r:id="rId629"/>
    <p:sldId id="1368" r:id="rId630"/>
    <p:sldId id="1369" r:id="rId631"/>
    <p:sldId id="1380" r:id="rId632"/>
    <p:sldId id="1381" r:id="rId633"/>
    <p:sldId id="1370" r:id="rId634"/>
    <p:sldId id="1371" r:id="rId635"/>
    <p:sldId id="1372" r:id="rId636"/>
    <p:sldId id="1373" r:id="rId637"/>
    <p:sldId id="1374" r:id="rId638"/>
    <p:sldId id="1375" r:id="rId639"/>
    <p:sldId id="1033" r:id="rId640"/>
    <p:sldId id="1021" r:id="rId641"/>
    <p:sldId id="1022" r:id="rId642"/>
    <p:sldId id="1023" r:id="rId643"/>
    <p:sldId id="1024" r:id="rId644"/>
    <p:sldId id="1025" r:id="rId645"/>
    <p:sldId id="1027" r:id="rId646"/>
    <p:sldId id="1028" r:id="rId647"/>
    <p:sldId id="1029" r:id="rId648"/>
    <p:sldId id="1030" r:id="rId649"/>
    <p:sldId id="1032" r:id="rId650"/>
    <p:sldId id="1031" r:id="rId651"/>
    <p:sldId id="885" r:id="rId652"/>
    <p:sldId id="1074" r:id="rId653"/>
    <p:sldId id="976" r:id="rId654"/>
    <p:sldId id="933" r:id="rId655"/>
    <p:sldId id="954" r:id="rId656"/>
    <p:sldId id="788" r:id="rId657"/>
    <p:sldId id="1456" r:id="rId65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D8603"/>
    <a:srgbClr val="39AE0A"/>
    <a:srgbClr val="F63122"/>
    <a:srgbClr val="CAA496"/>
    <a:srgbClr val="41C60C"/>
    <a:srgbClr val="5E4C34"/>
    <a:srgbClr val="7E007E"/>
    <a:srgbClr val="164404"/>
    <a:srgbClr val="840FF9"/>
    <a:srgbClr val="D4EA0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94394" autoAdjust="0"/>
  </p:normalViewPr>
  <p:slideViewPr>
    <p:cSldViewPr>
      <p:cViewPr varScale="1">
        <p:scale>
          <a:sx n="66" d="100"/>
          <a:sy n="66" d="100"/>
        </p:scale>
        <p:origin x="792" y="84"/>
      </p:cViewPr>
      <p:guideLst>
        <p:guide orient="horz" pos="2160"/>
        <p:guide pos="384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206502"/>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629" Type="http://schemas.openxmlformats.org/officeDocument/2006/relationships/slide" Target="slides/slide628.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640" Type="http://schemas.openxmlformats.org/officeDocument/2006/relationships/slide" Target="slides/slide639.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651" Type="http://schemas.openxmlformats.org/officeDocument/2006/relationships/slide" Target="slides/slide650.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620" Type="http://schemas.openxmlformats.org/officeDocument/2006/relationships/slide" Target="slides/slide619.xml"/><Relationship Id="rId662" Type="http://schemas.openxmlformats.org/officeDocument/2006/relationships/viewProps" Target="viewProps.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631" Type="http://schemas.openxmlformats.org/officeDocument/2006/relationships/slide" Target="slides/slide630.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600" Type="http://schemas.openxmlformats.org/officeDocument/2006/relationships/slide" Target="slides/slide599.xml"/><Relationship Id="rId642" Type="http://schemas.openxmlformats.org/officeDocument/2006/relationships/slide" Target="slides/slide641.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611" Type="http://schemas.openxmlformats.org/officeDocument/2006/relationships/slide" Target="slides/slide610.xml"/><Relationship Id="rId653" Type="http://schemas.openxmlformats.org/officeDocument/2006/relationships/slide" Target="slides/slide652.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664" Type="http://schemas.openxmlformats.org/officeDocument/2006/relationships/tableStyles" Target="tableStyles.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633" Type="http://schemas.openxmlformats.org/officeDocument/2006/relationships/slide" Target="slides/slide632.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644" Type="http://schemas.openxmlformats.org/officeDocument/2006/relationships/slide" Target="slides/slide643.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slide" Target="slides/slide612.xml"/><Relationship Id="rId655" Type="http://schemas.openxmlformats.org/officeDocument/2006/relationships/slide" Target="slides/slide654.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624" Type="http://schemas.openxmlformats.org/officeDocument/2006/relationships/slide" Target="slides/slide623.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635" Type="http://schemas.openxmlformats.org/officeDocument/2006/relationships/slide" Target="slides/slide634.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646" Type="http://schemas.openxmlformats.org/officeDocument/2006/relationships/slide" Target="slides/slide645.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12" Type="http://schemas.openxmlformats.org/officeDocument/2006/relationships/slide" Target="slides/slide211.xml"/><Relationship Id="rId254" Type="http://schemas.openxmlformats.org/officeDocument/2006/relationships/slide" Target="slides/slide253.xml"/><Relationship Id="rId657" Type="http://schemas.openxmlformats.org/officeDocument/2006/relationships/slide" Target="slides/slide656.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559" Type="http://schemas.openxmlformats.org/officeDocument/2006/relationships/slide" Target="slides/slide558.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570" Type="http://schemas.openxmlformats.org/officeDocument/2006/relationships/slide" Target="slides/slide569.xml"/><Relationship Id="rId626" Type="http://schemas.openxmlformats.org/officeDocument/2006/relationships/slide" Target="slides/slide625.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647" Type="http://schemas.openxmlformats.org/officeDocument/2006/relationships/slide" Target="slides/slide646.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28" Type="http://schemas.openxmlformats.org/officeDocument/2006/relationships/slide" Target="slides/slide527.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581" Type="http://schemas.openxmlformats.org/officeDocument/2006/relationships/slide" Target="slides/slide58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616" Type="http://schemas.openxmlformats.org/officeDocument/2006/relationships/slide" Target="slides/slide615.xml"/><Relationship Id="rId637" Type="http://schemas.openxmlformats.org/officeDocument/2006/relationships/slide" Target="slides/slide636.xml"/><Relationship Id="rId658" Type="http://schemas.openxmlformats.org/officeDocument/2006/relationships/slide" Target="slides/slide657.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slide" Target="slides/slide570.xml"/><Relationship Id="rId592" Type="http://schemas.openxmlformats.org/officeDocument/2006/relationships/slide" Target="slides/slide591.xml"/><Relationship Id="rId606" Type="http://schemas.openxmlformats.org/officeDocument/2006/relationships/slide" Target="slides/slide605.xml"/><Relationship Id="rId627" Type="http://schemas.openxmlformats.org/officeDocument/2006/relationships/slide" Target="slides/slide626.xml"/><Relationship Id="rId648" Type="http://schemas.openxmlformats.org/officeDocument/2006/relationships/slide" Target="slides/slide647.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582" Type="http://schemas.openxmlformats.org/officeDocument/2006/relationships/slide" Target="slides/slide581.xml"/><Relationship Id="rId617" Type="http://schemas.openxmlformats.org/officeDocument/2006/relationships/slide" Target="slides/slide616.xml"/><Relationship Id="rId638" Type="http://schemas.openxmlformats.org/officeDocument/2006/relationships/slide" Target="slides/slide637.xml"/><Relationship Id="rId659" Type="http://schemas.openxmlformats.org/officeDocument/2006/relationships/notesMaster" Target="notesMasters/notesMaster1.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593" Type="http://schemas.openxmlformats.org/officeDocument/2006/relationships/slide" Target="slides/slide592.xml"/><Relationship Id="rId607" Type="http://schemas.openxmlformats.org/officeDocument/2006/relationships/slide" Target="slides/slide606.xml"/><Relationship Id="rId628" Type="http://schemas.openxmlformats.org/officeDocument/2006/relationships/slide" Target="slides/slide627.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660" Type="http://schemas.openxmlformats.org/officeDocument/2006/relationships/commentAuthors" Target="commentAuthors.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slide" Target="slides/slide582.xml"/><Relationship Id="rId618" Type="http://schemas.openxmlformats.org/officeDocument/2006/relationships/slide" Target="slides/slide617.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650" Type="http://schemas.openxmlformats.org/officeDocument/2006/relationships/slide" Target="slides/slide649.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661" Type="http://schemas.openxmlformats.org/officeDocument/2006/relationships/presProps" Target="presProps.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theme" Target="theme/theme1.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15-05-2022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5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4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5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8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2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2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2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9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234</a:t>
            </a:fld>
            <a:endParaRPr lang="en-US"/>
          </a:p>
        </p:txBody>
      </p:sp>
    </p:spTree>
    <p:extLst>
      <p:ext uri="{BB962C8B-B14F-4D97-AF65-F5344CB8AC3E}">
        <p14:creationId xmlns:p14="http://schemas.microsoft.com/office/powerpoint/2010/main" val="17045973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236</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238</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247</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249</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289</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295</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325</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355</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376</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86</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377</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378</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379</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380</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381</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382</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432</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442</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450</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452</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194</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453</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480</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524</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525</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526</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591</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613</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195</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213</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218</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220</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224</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226</a:t>
            </a:fld>
            <a:endParaRPr lang="en-IN"/>
          </a:p>
        </p:txBody>
      </p:sp>
    </p:spTree>
    <p:extLst>
      <p:ext uri="{BB962C8B-B14F-4D97-AF65-F5344CB8AC3E}">
        <p14:creationId xmlns:p14="http://schemas.microsoft.com/office/powerpoint/2010/main" val="2133267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5/15/2022</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5/15/2022</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5/15/2022</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5/15/2022</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 Id="rId4" Type="http://schemas.openxmlformats.org/officeDocument/2006/relationships/image" Target="../media/image64.png"/></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66.png"/></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3" Type="http://schemas.openxmlformats.org/officeDocument/2006/relationships/image" Target="../media/image73.png"/><Relationship Id="rId7" Type="http://schemas.openxmlformats.org/officeDocument/2006/relationships/image" Target="../media/image77.png"/><Relationship Id="rId2" Type="http://schemas.openxmlformats.org/officeDocument/2006/relationships/image" Target="../media/image72.png"/><Relationship Id="rId1" Type="http://schemas.openxmlformats.org/officeDocument/2006/relationships/slideLayout" Target="../slideLayouts/slideLayout7.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7.xml"/><Relationship Id="rId4" Type="http://schemas.openxmlformats.org/officeDocument/2006/relationships/image" Target="../media/image80.png"/></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 Id="rId4" Type="http://schemas.openxmlformats.org/officeDocument/2006/relationships/image" Target="../media/image90.png"/></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4.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8" Type="http://schemas.openxmlformats.org/officeDocument/2006/relationships/image" Target="../media/image99.png"/><Relationship Id="rId3" Type="http://schemas.openxmlformats.org/officeDocument/2006/relationships/image" Target="../media/image94.png"/><Relationship Id="rId7" Type="http://schemas.openxmlformats.org/officeDocument/2006/relationships/image" Target="../media/image98.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95.png"/><Relationship Id="rId9" Type="http://schemas.openxmlformats.org/officeDocument/2006/relationships/image" Target="../media/image100.png"/></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2" Type="http://schemas.openxmlformats.org/officeDocument/2006/relationships/image" Target="../media/image102.jpeg"/><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2" Type="http://schemas.openxmlformats.org/officeDocument/2006/relationships/image" Target="../media/image102.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2" Type="http://schemas.openxmlformats.org/officeDocument/2006/relationships/image" Target="../media/image103.jpeg"/><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7.xml"/><Relationship Id="rId4" Type="http://schemas.openxmlformats.org/officeDocument/2006/relationships/image" Target="../media/image111.png"/></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jpeg"/><Relationship Id="rId1" Type="http://schemas.openxmlformats.org/officeDocument/2006/relationships/slideLayout" Target="../slideLayouts/slideLayout7.xml"/><Relationship Id="rId4" Type="http://schemas.openxmlformats.org/officeDocument/2006/relationships/image" Target="../media/image117.png"/></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2" Type="http://schemas.openxmlformats.org/officeDocument/2006/relationships/image" Target="../media/image124.jpeg"/><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7.xml"/><Relationship Id="rId4" Type="http://schemas.openxmlformats.org/officeDocument/2006/relationships/image" Target="../media/image14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7.xml"/><Relationship Id="rId4" Type="http://schemas.openxmlformats.org/officeDocument/2006/relationships/image" Target="../media/image145.png"/></Relationships>
</file>

<file path=ppt/slides/_rels/slide441.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7.xml"/><Relationship Id="rId4" Type="http://schemas.openxmlformats.org/officeDocument/2006/relationships/image" Target="../media/image146.png"/></Relationships>
</file>

<file path=ppt/slides/_rels/slide442.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5" Type="http://schemas.openxmlformats.org/officeDocument/2006/relationships/image" Target="../media/image151.png"/><Relationship Id="rId4" Type="http://schemas.openxmlformats.org/officeDocument/2006/relationships/image" Target="../media/image150.png"/></Relationships>
</file>

<file path=ppt/slides/_rels/slide444.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7.xml"/><Relationship Id="rId6" Type="http://schemas.openxmlformats.org/officeDocument/2006/relationships/image" Target="../media/image159.png"/><Relationship Id="rId5" Type="http://schemas.openxmlformats.org/officeDocument/2006/relationships/image" Target="../media/image158.png"/><Relationship Id="rId4" Type="http://schemas.openxmlformats.org/officeDocument/2006/relationships/image" Target="../media/image157.png"/></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450.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161.png"/></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163.png"/></Relationships>
</file>

<file path=ppt/slides/_rels/slide453.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165.png"/></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image" Target="../media/image180.png"/><Relationship Id="rId1" Type="http://schemas.openxmlformats.org/officeDocument/2006/relationships/slideLayout" Target="../slideLayouts/slideLayout7.xml"/><Relationship Id="rId4" Type="http://schemas.openxmlformats.org/officeDocument/2006/relationships/image" Target="../media/image182.png"/></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31.xml"/><Relationship Id="rId1" Type="http://schemas.openxmlformats.org/officeDocument/2006/relationships/slideLayout" Target="../slideLayouts/slideLayout7.xml"/><Relationship Id="rId6" Type="http://schemas.openxmlformats.org/officeDocument/2006/relationships/image" Target="../media/image186.png"/><Relationship Id="rId5" Type="http://schemas.openxmlformats.org/officeDocument/2006/relationships/image" Target="../media/image185.png"/><Relationship Id="rId4" Type="http://schemas.openxmlformats.org/officeDocument/2006/relationships/image" Target="../media/image184.png"/></Relationships>
</file>

<file path=ppt/slides/_rels/slide481.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5" Type="http://schemas.openxmlformats.org/officeDocument/2006/relationships/image" Target="../media/image183.png"/><Relationship Id="rId4" Type="http://schemas.openxmlformats.org/officeDocument/2006/relationships/image" Target="../media/image187.png"/></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4" Type="http://schemas.openxmlformats.org/officeDocument/2006/relationships/image" Target="../media/image188.png"/></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189.png"/><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5" Type="http://schemas.openxmlformats.org/officeDocument/2006/relationships/image" Target="../media/image190.png"/><Relationship Id="rId4" Type="http://schemas.openxmlformats.org/officeDocument/2006/relationships/image" Target="../media/image189.png"/></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3" Type="http://schemas.openxmlformats.org/officeDocument/2006/relationships/image" Target="../media/image194.gif"/><Relationship Id="rId2" Type="http://schemas.openxmlformats.org/officeDocument/2006/relationships/image" Target="../media/image193.gif"/><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7.xml"/><Relationship Id="rId4" Type="http://schemas.openxmlformats.org/officeDocument/2006/relationships/image" Target="../media/image26.jpeg"/></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image" Target="../media/image196.png"/><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2" Type="http://schemas.openxmlformats.org/officeDocument/2006/relationships/image" Target="../media/image198.jpeg"/><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6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444912" y="3760321"/>
            <a:ext cx="6065018" cy="587897"/>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8800" dirty="0">
                <a:solidFill>
                  <a:srgbClr val="17A889"/>
                </a:solidFill>
                <a:latin typeface="Calibri" panose="020F0502020204030204" pitchFamily="34" charset="0"/>
                <a:cs typeface="Calibri" panose="020F0502020204030204" pitchFamily="34" charset="0"/>
              </a:rPr>
              <a:t>iet</a:t>
            </a:r>
          </a:p>
        </p:txBody>
      </p:sp>
      <p:sp>
        <p:nvSpPr>
          <p:cNvPr id="6" name="Rectangle 5">
            <a:extLst>
              <a:ext uri="{FF2B5EF4-FFF2-40B4-BE49-F238E27FC236}">
                <a16:creationId xmlns:a16="http://schemas.microsoft.com/office/drawing/2014/main" id="{B8948F78-B708-4250-8816-44ACEC13C281}"/>
              </a:ext>
            </a:extLst>
          </p:cNvPr>
          <p:cNvSpPr/>
          <p:nvPr/>
        </p:nvSpPr>
        <p:spPr>
          <a:xfrm>
            <a:off x="184322" y="5517232"/>
            <a:ext cx="11675299" cy="400110"/>
          </a:xfrm>
          <a:prstGeom prst="rect">
            <a:avLst/>
          </a:prstGeom>
        </p:spPr>
        <p:txBody>
          <a:bodyPr wrap="square">
            <a:spAutoFit/>
          </a:bodyPr>
          <a:lstStyle/>
          <a:p>
            <a:r>
              <a:rPr lang="en-IN" sz="2000" dirty="0">
                <a:solidFill>
                  <a:srgbClr val="1185E5"/>
                </a:solidFill>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SQL, PL/SQL and NoSQL(MongoDB)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accent4">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accent4">
                    <a:lumMod val="50000"/>
                  </a:schemeClr>
                </a:solidFill>
              </a:rPr>
              <a:t>Which module(s) you have completed?</a:t>
            </a:r>
          </a:p>
        </p:txBody>
      </p:sp>
      <p:sp>
        <p:nvSpPr>
          <p:cNvPr id="3" name="TextBox 2">
            <a:extLst>
              <a:ext uri="{FF2B5EF4-FFF2-40B4-BE49-F238E27FC236}">
                <a16:creationId xmlns:a16="http://schemas.microsoft.com/office/drawing/2014/main" id="{685929B2-6349-4CA9-ABFF-E94AF285D846}"/>
              </a:ext>
            </a:extLst>
          </p:cNvPr>
          <p:cNvSpPr txBox="1"/>
          <p:nvPr/>
        </p:nvSpPr>
        <p:spPr>
          <a:xfrm>
            <a:off x="181341" y="4212957"/>
            <a:ext cx="8146907" cy="64633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1800" dirty="0">
                <a:solidFill>
                  <a:schemeClr val="accent6"/>
                </a:solidFill>
              </a:rPr>
              <a:t>If A and a, B and b, C and c etc. are treated in the same way then it is case-insensitive. </a:t>
            </a:r>
            <a:r>
              <a:rPr lang="en-US" sz="1800" b="1" dirty="0">
                <a:solidFill>
                  <a:schemeClr val="accent6"/>
                </a:solidFill>
              </a:rPr>
              <a:t>MySQL is case-insensitive</a:t>
            </a:r>
            <a:endParaRPr lang="en-IN" sz="1800" b="1" dirty="0">
              <a:solidFill>
                <a:schemeClr val="accent6"/>
              </a:solidFill>
            </a:endParaRPr>
          </a:p>
        </p:txBody>
      </p:sp>
      <p:pic>
        <p:nvPicPr>
          <p:cNvPr id="1026" name="Picture 2">
            <a:extLst>
              <a:ext uri="{FF2B5EF4-FFF2-40B4-BE49-F238E27FC236}">
                <a16:creationId xmlns:a16="http://schemas.microsoft.com/office/drawing/2014/main" id="{3C20C115-B85A-4196-A39A-6E5F66E282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340" y="196593"/>
            <a:ext cx="3898435" cy="10678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802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pPr algn="ctr"/>
            <a:r>
              <a:rPr lang="en-US" sz="2000" dirty="0">
                <a:latin typeface="Palatino Linotype" panose="02040502050505030304" pitchFamily="18" charset="0"/>
              </a:rPr>
              <a:t>There are three main types of DBMS data models: relational, hierarchical and network.</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CD76C4E5-196C-4AE5-8034-09B10CDBE54B}"/>
              </a:ext>
            </a:extLst>
          </p:cNvPr>
          <p:cNvSpPr txBox="1"/>
          <p:nvPr/>
        </p:nvSpPr>
        <p:spPr>
          <a:xfrm>
            <a:off x="335360" y="202974"/>
            <a:ext cx="3600400" cy="1631216"/>
          </a:xfrm>
          <a:prstGeom prst="rect">
            <a:avLst/>
          </a:prstGeom>
          <a:noFill/>
        </p:spPr>
        <p:txBody>
          <a:bodyPr wrap="square">
            <a:spAutoFit/>
          </a:bodyPr>
          <a:lstStyle/>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Hierarchical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Network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Object-oriented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Relational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NoSQL databases</a:t>
            </a:r>
          </a:p>
        </p:txBody>
      </p:sp>
    </p:spTree>
    <p:extLst>
      <p:ext uri="{BB962C8B-B14F-4D97-AF65-F5344CB8AC3E}">
        <p14:creationId xmlns:p14="http://schemas.microsoft.com/office/powerpoint/2010/main" val="71323877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448063" cy="3412201"/>
            <a:chOff x="235586" y="506175"/>
            <a:chExt cx="11448063"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0016"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434656"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Tree>
    <p:extLst>
      <p:ext uri="{BB962C8B-B14F-4D97-AF65-F5344CB8AC3E}">
        <p14:creationId xmlns:p14="http://schemas.microsoft.com/office/powerpoint/2010/main" val="33141347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32870752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884355"/>
            <a:chOff x="7129860" y="4077606"/>
            <a:chExt cx="11546463" cy="4884355"/>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437646"/>
              <a:ext cx="2174424"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250 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437646"/>
              <a:ext cx="2034763"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pankaj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jerry 2000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4" name="Rectangle 13">
              <a:extLst>
                <a:ext uri="{FF2B5EF4-FFF2-40B4-BE49-F238E27FC236}">
                  <a16:creationId xmlns:a16="http://schemas.microsoft.com/office/drawing/2014/main" id="{6F38807E-9DF8-49BA-B7A9-FC2C7B2FB5CF}"/>
                </a:ext>
              </a:extLst>
            </p:cNvPr>
            <p:cNvSpPr/>
            <p:nvPr/>
          </p:nvSpPr>
          <p:spPr>
            <a:xfrm>
              <a:off x="9374951"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3979227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262656362"/>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1556792"/>
            <a:ext cx="11233248" cy="2469522"/>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spTree>
    <p:extLst>
      <p:ext uri="{BB962C8B-B14F-4D97-AF65-F5344CB8AC3E}">
        <p14:creationId xmlns:p14="http://schemas.microsoft.com/office/powerpoint/2010/main" val="395710160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non-key attributes are fully functional dependent 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367277895"/>
              </p:ext>
            </p:extLst>
          </p:nvPr>
        </p:nvGraphicFramePr>
        <p:xfrm>
          <a:off x="408188" y="35766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Tree>
    <p:extLst>
      <p:ext uri="{BB962C8B-B14F-4D97-AF65-F5344CB8AC3E}">
        <p14:creationId xmlns:p14="http://schemas.microsoft.com/office/powerpoint/2010/main" val="398372100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94697477"/>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06432736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third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3" name="Group 2">
            <a:extLst>
              <a:ext uri="{FF2B5EF4-FFF2-40B4-BE49-F238E27FC236}">
                <a16:creationId xmlns:a16="http://schemas.microsoft.com/office/drawing/2014/main" id="{E2C9BE8C-666D-4946-801B-1EC3F955E2A7}"/>
              </a:ext>
            </a:extLst>
          </p:cNvPr>
          <p:cNvGrpSpPr/>
          <p:nvPr/>
        </p:nvGrpSpPr>
        <p:grpSpPr>
          <a:xfrm>
            <a:off x="164264" y="1909490"/>
            <a:ext cx="11818975" cy="3508653"/>
            <a:chOff x="164264" y="1909490"/>
            <a:chExt cx="11818975" cy="3508653"/>
          </a:xfrm>
        </p:grpSpPr>
        <p:grpSp>
          <p:nvGrpSpPr>
            <p:cNvPr id="8" name="Group 7">
              <a:extLst>
                <a:ext uri="{FF2B5EF4-FFF2-40B4-BE49-F238E27FC236}">
                  <a16:creationId xmlns:a16="http://schemas.microsoft.com/office/drawing/2014/main" id="{17590DE7-B8F0-48FA-A000-06433E0502ED}"/>
                </a:ext>
              </a:extLst>
            </p:cNvPr>
            <p:cNvGrpSpPr/>
            <p:nvPr/>
          </p:nvGrpSpPr>
          <p:grpSpPr>
            <a:xfrm>
              <a:off x="231583" y="1909490"/>
              <a:ext cx="11751656" cy="1292661"/>
              <a:chOff x="375599" y="1979531"/>
              <a:chExt cx="11751656" cy="1292661"/>
            </a:xfrm>
          </p:grpSpPr>
          <p:grpSp>
            <p:nvGrpSpPr>
              <p:cNvPr id="6" name="Group 5">
                <a:extLst>
                  <a:ext uri="{FF2B5EF4-FFF2-40B4-BE49-F238E27FC236}">
                    <a16:creationId xmlns:a16="http://schemas.microsoft.com/office/drawing/2014/main" id="{37CE413B-9258-43B6-A842-0406948CFBBC}"/>
                  </a:ext>
                </a:extLst>
              </p:cNvPr>
              <p:cNvGrpSpPr/>
              <p:nvPr/>
            </p:nvGrpSpPr>
            <p:grpSpPr>
              <a:xfrm>
                <a:off x="375599" y="1979531"/>
                <a:ext cx="11751656" cy="1292661"/>
                <a:chOff x="231582" y="2484894"/>
                <a:chExt cx="11751656" cy="1111152"/>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02366"/>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sp>
              <p:nvSpPr>
                <p:cNvPr id="24" name="Rectangle 23">
                  <a:extLst>
                    <a:ext uri="{FF2B5EF4-FFF2-40B4-BE49-F238E27FC236}">
                      <a16:creationId xmlns:a16="http://schemas.microsoft.com/office/drawing/2014/main" id="{632B7B62-66C8-4D27-BDC3-E755795EBD7B}"/>
                    </a:ext>
                  </a:extLst>
                </p:cNvPr>
                <p:cNvSpPr/>
                <p:nvPr/>
              </p:nvSpPr>
              <p:spPr>
                <a:xfrm>
                  <a:off x="231582" y="2484894"/>
                  <a:ext cx="194421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348879"/>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5" name="TextBox 4">
              <a:extLst>
                <a:ext uri="{FF2B5EF4-FFF2-40B4-BE49-F238E27FC236}">
                  <a16:creationId xmlns:a16="http://schemas.microsoft.com/office/drawing/2014/main" id="{DB6F03F9-AA1B-4885-9D50-F5F5F6DB1DA0}"/>
                </a:ext>
              </a:extLst>
            </p:cNvPr>
            <p:cNvSpPr txBox="1"/>
            <p:nvPr/>
          </p:nvSpPr>
          <p:spPr>
            <a:xfrm>
              <a:off x="164264" y="2278822"/>
              <a:ext cx="1840220"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7" name="TextBox 4">
              <a:extLst>
                <a:ext uri="{FF2B5EF4-FFF2-40B4-BE49-F238E27FC236}">
                  <a16:creationId xmlns:a16="http://schemas.microsoft.com/office/drawing/2014/main" id="{05DAF722-F723-4E3F-A184-637E6D3898B0}"/>
                </a:ext>
              </a:extLst>
            </p:cNvPr>
            <p:cNvSpPr txBox="1"/>
            <p:nvPr/>
          </p:nvSpPr>
          <p:spPr>
            <a:xfrm>
              <a:off x="7327881" y="2278822"/>
              <a:ext cx="1840220"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278822"/>
              <a:ext cx="1840220"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Tree>
    <p:extLst>
      <p:ext uri="{BB962C8B-B14F-4D97-AF65-F5344CB8AC3E}">
        <p14:creationId xmlns:p14="http://schemas.microsoft.com/office/powerpoint/2010/main" val="141578042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322783"/>
            <a:ext cx="12190413" cy="4286256"/>
          </a:xfrm>
          <a:prstGeom prst="rect">
            <a:avLst/>
          </a:prstGeom>
          <a:noFill/>
        </p:spPr>
      </p:pic>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9" name="Rectangle 8">
            <a:extLst>
              <a:ext uri="{FF2B5EF4-FFF2-40B4-BE49-F238E27FC236}">
                <a16:creationId xmlns:a16="http://schemas.microsoft.com/office/drawing/2014/main" id="{21D463F1-BAAD-4732-BDD3-00C1B05E4B41}"/>
              </a:ext>
            </a:extLst>
          </p:cNvPr>
          <p:cNvSpPr/>
          <p:nvPr/>
        </p:nvSpPr>
        <p:spPr>
          <a:xfrm>
            <a:off x="227349" y="4135139"/>
            <a:ext cx="11737303"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 </a:t>
            </a:r>
            <a:r>
              <a:rPr lang="en-US" dirty="0">
                <a:solidFill>
                  <a:srgbClr val="303030"/>
                </a:solidFill>
                <a:latin typeface="Palatino Linotype" panose="02040502050505030304" pitchFamily="18" charset="0"/>
              </a:rPr>
              <a:t>Null or NULL is a special marker used in Structured Query Language to indicate that a data value does not exist in the database.</a:t>
            </a:r>
            <a:endParaRPr lang="en-IN" dirty="0">
              <a:solidFill>
                <a:srgbClr val="303030"/>
              </a:solidFill>
              <a:latin typeface="Palatino Linotype" panose="02040502050505030304" pitchFamily="18" charset="0"/>
            </a:endParaRP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chemeClr val="bg2">
                    <a:lumMod val="25000"/>
                  </a:schemeClr>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
        <p:nvSpPr>
          <p:cNvPr id="11" name="TextBox 10">
            <a:extLst>
              <a:ext uri="{FF2B5EF4-FFF2-40B4-BE49-F238E27FC236}">
                <a16:creationId xmlns:a16="http://schemas.microsoft.com/office/drawing/2014/main" id="{2695440D-4C20-40C2-A5A6-C71B57BF08EC}"/>
              </a:ext>
            </a:extLst>
          </p:cNvPr>
          <p:cNvSpPr txBox="1"/>
          <p:nvPr/>
        </p:nvSpPr>
        <p:spPr>
          <a:xfrm>
            <a:off x="89038" y="61558"/>
            <a:ext cx="3774714" cy="1046440"/>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4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Explicit or implicit commit </a:t>
            </a:r>
            <a:r>
              <a:rPr lang="en-US" sz="1800" b="1"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1200081691"/>
              </p:ext>
            </p:extLst>
          </p:nvPr>
        </p:nvGraphicFramePr>
        <p:xfrm>
          <a:off x="407368" y="4092486"/>
          <a:ext cx="6264696" cy="1280160"/>
        </p:xfrm>
        <a:graphic>
          <a:graphicData uri="http://schemas.openxmlformats.org/drawingml/2006/table">
            <a:tbl>
              <a:tblPr firstRow="1" bandRow="1">
                <a:tableStyleId>{5940675A-B579-460E-94D1-54222C63F5DA}</a:tableStyleId>
              </a:tblPr>
              <a:tblGrid>
                <a:gridCol w="4680520">
                  <a:extLst>
                    <a:ext uri="{9D8B030D-6E8A-4147-A177-3AD203B41FA5}">
                      <a16:colId xmlns:a16="http://schemas.microsoft.com/office/drawing/2014/main" val="1085403226"/>
                    </a:ext>
                  </a:extLst>
                </a:gridCol>
                <a:gridCol w="1584176">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a:t>
            </a:r>
            <a:r>
              <a:rPr lang="en-US" b="1" dirty="0">
                <a:solidFill>
                  <a:srgbClr val="00B0F0"/>
                </a:solidFill>
                <a:latin typeface="Palatino Linotype" pitchFamily="18" charset="0"/>
              </a:rPr>
              <a:t>  *.tsv</a:t>
            </a:r>
            <a:r>
              <a:rPr lang="en-US" b="1" dirty="0">
                <a:latin typeface="Palatino Linotype" pitchFamily="18" charset="0"/>
              </a:rPr>
              <a:t> etc.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DATABASES</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dirty="0">
                <a:latin typeface="Palatino Linotype" panose="02040502050505030304" pitchFamily="18" charset="0"/>
                <a:cs typeface="Segoe UI Light" panose="020B0502040204020203" pitchFamily="34" charset="0"/>
              </a:rPr>
              <a:t>db_name</a:t>
            </a:r>
            <a:r>
              <a:rPr lang="en-IN" sz="2000" dirty="0">
                <a:latin typeface="Palatino Linotype" panose="02040502050505030304" pitchFamily="18" charset="0"/>
                <a:cs typeface="Segoe UI Light" panose="020B0502040204020203" pitchFamily="34" charset="0"/>
              </a:rPr>
              <a:t> 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3671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3" name="Rectangle 2"/>
          <p:cNvSpPr/>
          <p:nvPr/>
        </p:nvSpPr>
        <p:spPr>
          <a:xfrm>
            <a:off x="119337" y="1844824"/>
            <a:ext cx="11637137" cy="3139321"/>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In computer-based systems, it is possible to access data remotely.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stored in files of computer-based systems can be shared among multiple users at a same time.</a:t>
            </a:r>
          </a:p>
          <a:p>
            <a:pPr marL="285750" indent="-285750">
              <a:buFont typeface="Arial" panose="020B0604020202020204" pitchFamily="34" charset="0"/>
              <a:buChar char="•"/>
            </a:pPr>
            <a:endParaRPr lang="en-US" dirty="0">
              <a:latin typeface="Palatino Linotype" panose="02040502050505030304" pitchFamily="18" charset="0"/>
            </a:endParaRPr>
          </a:p>
        </p:txBody>
      </p:sp>
      <p:sp>
        <p:nvSpPr>
          <p:cNvPr id="5" name="Rectangle 4">
            <a:extLst>
              <a:ext uri="{FF2B5EF4-FFF2-40B4-BE49-F238E27FC236}">
                <a16:creationId xmlns:a16="http://schemas.microsoft.com/office/drawing/2014/main" id="{93AEAC98-450C-4687-94C0-9E460D163123}"/>
              </a:ext>
            </a:extLst>
          </p:cNvPr>
          <p:cNvSpPr/>
          <p:nvPr/>
        </p:nvSpPr>
        <p:spPr>
          <a:xfrm>
            <a:off x="335360" y="1340768"/>
            <a:ext cx="4536504" cy="369332"/>
          </a:xfrm>
          <a:prstGeom prst="rect">
            <a:avLst/>
          </a:prstGeom>
        </p:spPr>
        <p:txBody>
          <a:bodyPr wrap="square">
            <a:spAutoFit/>
          </a:bodyPr>
          <a:lstStyle/>
          <a:p>
            <a:r>
              <a:rPr lang="en-IN" b="1" dirty="0">
                <a:solidFill>
                  <a:srgbClr val="000000"/>
                </a:solidFill>
                <a:latin typeface="Palatino Linotype" panose="02040502050505030304" pitchFamily="18" charset="0"/>
              </a:rPr>
              <a:t>Advantage of File-oriented system</a:t>
            </a:r>
          </a:p>
        </p:txBody>
      </p:sp>
    </p:spTree>
    <p:extLst>
      <p:ext uri="{BB962C8B-B14F-4D97-AF65-F5344CB8AC3E}">
        <p14:creationId xmlns:p14="http://schemas.microsoft.com/office/powerpoint/2010/main" val="358936082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database</a:t>
            </a:r>
          </a:p>
        </p:txBody>
      </p:sp>
      <p:sp>
        <p:nvSpPr>
          <p:cNvPr id="5" name="Rectangle 4"/>
          <p:cNvSpPr/>
          <p:nvPr/>
        </p:nvSpPr>
        <p:spPr>
          <a:xfrm>
            <a:off x="263352" y="1680390"/>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p:txBody>
      </p:sp>
      <p:sp>
        <p:nvSpPr>
          <p:cNvPr id="6" name="Rectangle 5"/>
          <p:cNvSpPr/>
          <p:nvPr/>
        </p:nvSpPr>
        <p:spPr>
          <a:xfrm>
            <a:off x="263352" y="3645024"/>
            <a:ext cx="8839199" cy="880369"/>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547512"/>
            <a:ext cx="6477000" cy="369332"/>
          </a:xfrm>
          <a:prstGeom prst="rect">
            <a:avLst/>
          </a:prstGeom>
          <a:noFill/>
        </p:spPr>
        <p:txBody>
          <a:bodyPr wrap="square">
            <a:spAutoFit/>
          </a:bodyPr>
          <a:lstStyle/>
          <a:p>
            <a:r>
              <a:rPr lang="en-IN"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Tree>
    <p:extLst>
      <p:ext uri="{BB962C8B-B14F-4D97-AF65-F5344CB8AC3E}">
        <p14:creationId xmlns:p14="http://schemas.microsoft.com/office/powerpoint/2010/main" val="2505048848"/>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5360" y="836712"/>
            <a:ext cx="11521280" cy="2246769"/>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3" name="Rectangle 2"/>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6796" y="775259"/>
            <a:ext cx="10972800" cy="236988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
        <p:nvSpPr>
          <p:cNvPr id="14" name="Rectangle 13">
            <a:extLst>
              <a:ext uri="{FF2B5EF4-FFF2-40B4-BE49-F238E27FC236}">
                <a16:creationId xmlns:a16="http://schemas.microsoft.com/office/drawing/2014/main" id="{E42E3E66-8876-403E-9464-79E0C379E403}"/>
              </a:ext>
            </a:extLst>
          </p:cNvPr>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user();</a:t>
            </a:r>
          </a:p>
        </p:txBody>
      </p:sp>
    </p:spTree>
    <p:extLst>
      <p:ext uri="{BB962C8B-B14F-4D97-AF65-F5344CB8AC3E}">
        <p14:creationId xmlns:p14="http://schemas.microsoft.com/office/powerpoint/2010/main" val="142769344"/>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4536504" cy="369332"/>
          </a:xfrm>
          <a:prstGeom prst="rect">
            <a:avLst/>
          </a:prstGeom>
        </p:spPr>
        <p:txBody>
          <a:bodyPr wrap="square">
            <a:spAutoFit/>
          </a:bodyPr>
          <a:lstStyle/>
          <a:p>
            <a:r>
              <a:rPr lang="en-IN" b="1" dirty="0">
                <a:latin typeface="Palatino Linotype" panose="02040502050505030304" pitchFamily="18" charset="0"/>
              </a:rPr>
              <a:t>Disadvantage </a:t>
            </a:r>
            <a:r>
              <a:rPr lang="en-IN"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account. In such a situation a customers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1652533015"/>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cstate="print"/>
          <a:stretch>
            <a:fillRect/>
          </a:stretch>
        </p:blipFill>
        <p:spPr>
          <a:xfrm>
            <a:off x="2590800" y="1271650"/>
            <a:ext cx="6325084" cy="3086778"/>
          </a:xfrm>
          <a:prstGeom prst="rect">
            <a:avLst/>
          </a:prstGeom>
        </p:spPr>
      </p:pic>
      <p:pic>
        <p:nvPicPr>
          <p:cNvPr id="5" name="Picture 4"/>
          <p:cNvPicPr>
            <a:picLocks noChangeAspect="1"/>
          </p:cNvPicPr>
          <p:nvPr/>
        </p:nvPicPr>
        <p:blipFill>
          <a:blip r:embed="rId3" cstate="print"/>
          <a:stretch>
            <a:fillRect/>
          </a:stretch>
        </p:blipFill>
        <p:spPr>
          <a:xfrm>
            <a:off x="2590800" y="4477293"/>
            <a:ext cx="6325084" cy="1805057"/>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WHERE FIELD IN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7862664"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7986730"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Tree>
    <p:extLst>
      <p:ext uri="{BB962C8B-B14F-4D97-AF65-F5344CB8AC3E}">
        <p14:creationId xmlns:p14="http://schemas.microsoft.com/office/powerpoint/2010/main" val="769445140"/>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a:t>
            </a:r>
            <a:r>
              <a:rPr lang="en-IN" sz="2000" dirty="0">
                <a:solidFill>
                  <a:srgbClr val="000000"/>
                </a:solidFill>
                <a:latin typeface="Liberation Mono"/>
              </a:rPr>
              <a:t>tbl_name</a:t>
            </a:r>
            <a:r>
              <a:rPr lang="en-IN" sz="2000" dirty="0">
                <a:solidFill>
                  <a:srgbClr val="0077AA"/>
                </a:solidFill>
                <a:latin typeface="Liberation Mono"/>
              </a:rPr>
              <a:t> [</a:t>
            </a:r>
            <a:r>
              <a:rPr lang="en-IN" sz="2000" dirty="0">
                <a:solidFill>
                  <a:srgbClr val="000000"/>
                </a:solidFill>
                <a:latin typeface="Liberation Mono"/>
              </a:rPr>
              <a:t>col_name</a:t>
            </a:r>
            <a:r>
              <a:rPr lang="en-IN" sz="2000" dirty="0">
                <a:solidFill>
                  <a:srgbClr val="0077AA"/>
                </a:solidFill>
                <a:latin typeface="Liberation Mono"/>
              </a:rPr>
              <a:t>]</a:t>
            </a:r>
          </a:p>
        </p:txBody>
      </p:sp>
      <p:sp>
        <p:nvSpPr>
          <p:cNvPr id="6" name="Rectangle 5"/>
          <p:cNvSpPr/>
          <p:nvPr/>
        </p:nvSpPr>
        <p:spPr>
          <a:xfrm>
            <a:off x="335360" y="2878604"/>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5406668"/>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7788</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solidFill>
                  <a:srgbClr val="A67F59"/>
                </a:solidFill>
                <a:latin typeface="Liberation Mono"/>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199087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nvGraphicFramePr>
        <p:xfrm>
          <a:off x="1636408" y="29052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546384"/>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nvGraphicFramePr>
        <p:xfrm>
          <a:off x="1648130" y="51404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65787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4355556"/>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47667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1" name="Rectangle 10">
            <a:extLst>
              <a:ext uri="{FF2B5EF4-FFF2-40B4-BE49-F238E27FC236}">
                <a16:creationId xmlns:a16="http://schemas.microsoft.com/office/drawing/2014/main" id="{9ED0F6A3-EE6D-40E8-AD91-B5475DAE7E22}"/>
              </a:ext>
            </a:extLst>
          </p:cNvPr>
          <p:cNvSpPr/>
          <p:nvPr/>
        </p:nvSpPr>
        <p:spPr>
          <a:xfrm>
            <a:off x="131679" y="1519938"/>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780589230"/>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2214742447"/>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069763"/>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2988821"/>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542800"/>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p:nvPr/>
        </p:nvCxnSpPr>
        <p:spPr>
          <a:xfrm>
            <a:off x="5768351" y="4293096"/>
            <a:ext cx="623230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4115937609"/>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006699"/>
                </a:solidFill>
                <a:latin typeface="Liberation Mono"/>
              </a:rPr>
              <a:t>NOT</a:t>
            </a:r>
            <a:r>
              <a:rPr lang="en-IN" dirty="0">
                <a:solidFill>
                  <a:srgbClr val="2658E6"/>
                </a:solidFill>
                <a:latin typeface="Liberation Mono"/>
                <a:cs typeface="Arial" panose="020B0604020202020204" pitchFamily="34" charset="0"/>
              </a:rPr>
              <a:t> </a:t>
            </a:r>
            <a:r>
              <a:rPr lang="en-IN" dirty="0">
                <a:solidFill>
                  <a:srgbClr val="006699"/>
                </a:solidFill>
                <a:latin typeface="Liberation Mono"/>
              </a:rPr>
              <a:t>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04112" y="2128521"/>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6740787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548680"/>
            <a:ext cx="11377264" cy="10002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5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2015549"/>
            <a:ext cx="11377264"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chemeClr val="bg1">
                    <a:lumMod val="50000"/>
                  </a:schemeClr>
                </a:solidFill>
                <a:latin typeface="Liberation Mono"/>
              </a:rPr>
              <a:t>)</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NOT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First element from the ENM datatype</a:t>
            </a:r>
            <a:endParaRPr lang="en-IN" dirty="0">
              <a:latin typeface="Liberation Mono"/>
              <a:cs typeface="Arial" panose="020B0604020202020204" pitchFamily="34" charset="0"/>
            </a:endParaRP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NOT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1,'THIS IS THE TEST'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endParaRPr lang="en-IN" dirty="0">
              <a:latin typeface="Liberation Mono"/>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11" name="Rectangle 10">
            <a:extLst>
              <a:ext uri="{FF2B5EF4-FFF2-40B4-BE49-F238E27FC236}">
                <a16:creationId xmlns:a16="http://schemas.microsoft.com/office/drawing/2014/main" id="{15EBBF6E-40A4-471A-B684-B72542F94488}"/>
              </a:ext>
            </a:extLst>
          </p:cNvPr>
          <p:cNvSpPr/>
          <p:nvPr/>
        </p:nvSpPr>
        <p:spPr>
          <a:xfrm>
            <a:off x="263352" y="4869160"/>
            <a:ext cx="11737304"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maps [ </a:t>
            </a:r>
            <a:r>
              <a:rPr lang="en-US" dirty="0">
                <a:latin typeface="Arial" panose="020B0604020202020204" pitchFamily="34" charset="0"/>
                <a:cs typeface="Arial" panose="020B0604020202020204" pitchFamily="34" charset="0"/>
              </a:rPr>
              <a:t>membership </a:t>
            </a:r>
            <a:r>
              <a:rPr lang="en-US" dirty="0">
                <a:solidFill>
                  <a:srgbClr val="834689"/>
                </a:solidFill>
                <a:latin typeface="Arial" panose="020B0604020202020204" pitchFamily="34" charset="0"/>
                <a:cs typeface="Arial" panose="020B0604020202020204" pitchFamily="34" charset="0"/>
              </a:rPr>
              <a:t>ENUM</a:t>
            </a:r>
            <a:r>
              <a:rPr lang="en-US" dirty="0">
                <a:latin typeface="Arial" panose="020B0604020202020204" pitchFamily="34" charset="0"/>
                <a:cs typeface="Arial" panose="020B0604020202020204" pitchFamily="34" charset="0"/>
              </a:rPr>
              <a:t>(</a:t>
            </a:r>
            <a:r>
              <a:rPr lang="en-US" dirty="0">
                <a:solidFill>
                  <a:srgbClr val="669900"/>
                </a:solidFill>
                <a:latin typeface="Arial" panose="020B0604020202020204" pitchFamily="34" charset="0"/>
                <a:cs typeface="Arial" panose="020B0604020202020204" pitchFamily="34" charset="0"/>
              </a:rPr>
              <a:t>'Silver'</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'Gold'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'Diamond'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'Platinum'</a:t>
            </a:r>
            <a:r>
              <a:rPr lang="en-US" dirty="0">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these enumeration member to a numeric index where </a:t>
            </a:r>
            <a:r>
              <a:rPr lang="en-US" dirty="0">
                <a:latin typeface="Arial" panose="020B0604020202020204" pitchFamily="34" charset="0"/>
                <a:cs typeface="Arial" panose="020B0604020202020204" pitchFamily="34" charset="0"/>
              </a:rPr>
              <a:t>Silver=1, Gold=2, Diamond=3, Platinum=4 respectively.</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973701"/>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6" name="Rectangle 5"/>
          <p:cNvSpPr/>
          <p:nvPr/>
        </p:nvSpPr>
        <p:spPr>
          <a:xfrm>
            <a:off x="263352" y="5085184"/>
            <a:ext cx="11737304" cy="144655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dirty="0">
              <a:latin typeface="Arial" panose="020B0604020202020204" pitchFamily="34" charset="0"/>
              <a:cs typeface="Arial" panose="020B0604020202020204" pitchFamily="34" charset="0"/>
            </a:endParaRP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@mysize </a:t>
            </a:r>
            <a:r>
              <a:rPr lang="en-IN"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'medium'</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sizes ( size </a:t>
            </a:r>
            <a:r>
              <a:rPr lang="en-IN" dirty="0">
                <a:solidFill>
                  <a:srgbClr val="834689"/>
                </a:solidFill>
                <a:latin typeface="Arial" panose="020B0604020202020204" pitchFamily="34" charset="0"/>
                <a:cs typeface="Arial" panose="020B0604020202020204" pitchFamily="34" charset="0"/>
              </a:rPr>
              <a:t>ENUM</a:t>
            </a:r>
            <a:r>
              <a:rPr lang="en-IN" dirty="0">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'small'</a:t>
            </a:r>
            <a:r>
              <a:rPr lang="en-IN" dirty="0">
                <a:latin typeface="Arial" panose="020B0604020202020204" pitchFamily="34" charset="0"/>
                <a:cs typeface="Arial" panose="020B0604020202020204" pitchFamily="34" charset="0"/>
              </a:rPr>
              <a:t>, @mysize, </a:t>
            </a:r>
            <a:r>
              <a:rPr lang="en-IN" dirty="0">
                <a:solidFill>
                  <a:srgbClr val="669900"/>
                </a:solidFill>
                <a:latin typeface="Arial" panose="020B0604020202020204" pitchFamily="34" charset="0"/>
                <a:cs typeface="Arial" panose="020B0604020202020204" pitchFamily="34" charset="0"/>
              </a:rPr>
              <a:t>'large'</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191344" y="1163067"/>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Tree>
    <p:extLst>
      <p:ext uri="{BB962C8B-B14F-4D97-AF65-F5344CB8AC3E}">
        <p14:creationId xmlns:p14="http://schemas.microsoft.com/office/powerpoint/2010/main" val="3642113989"/>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477328"/>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407368" y="2492896"/>
            <a:ext cx="11377264" cy="138499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a:t>
            </a:r>
            <a:endParaRPr kumimoji="0" lang="en-US" altLang="en-US" i="0" u="none" strike="noStrike" cap="none" normalizeH="0" baseline="0" dirty="0">
              <a:ln>
                <a:noFill/>
              </a:ln>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6699"/>
                </a:solidFill>
                <a:effectLst/>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(10),</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4160534"/>
            <a:ext cx="11377264" cy="69249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'Gold'</a:t>
            </a:r>
            <a:r>
              <a:rPr lang="en-US" altLang="en-US" dirty="0">
                <a:latin typeface="Liberation Mono"/>
              </a:rPr>
              <a:t>,</a:t>
            </a:r>
            <a:r>
              <a:rPr lang="en-US" altLang="en-US" dirty="0">
                <a:solidFill>
                  <a:srgbClr val="669900"/>
                </a:solidFill>
                <a:latin typeface="Liberation Mono"/>
              </a:rPr>
              <a:t> 'Music'</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8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'Premium'</a:t>
            </a:r>
            <a:r>
              <a:rPr lang="en-US" altLang="en-US" dirty="0">
                <a:latin typeface="Liberation Mono"/>
              </a:rPr>
              <a:t>,</a:t>
            </a:r>
            <a:r>
              <a:rPr lang="en-US" altLang="en-US" dirty="0">
                <a:solidFill>
                  <a:srgbClr val="669900"/>
                </a:solidFill>
                <a:latin typeface="Liberation Mono"/>
              </a:rPr>
              <a:t> '</a:t>
            </a:r>
            <a:r>
              <a:rPr lang="en-US" altLang="en-US" dirty="0" err="1">
                <a:solidFill>
                  <a:srgbClr val="669900"/>
                </a:solidFill>
                <a:latin typeface="Liberation Mono"/>
              </a:rPr>
              <a:t>Movie</a:t>
            </a:r>
            <a:r>
              <a:rPr lang="en-US" altLang="en-US" dirty="0" err="1">
                <a:latin typeface="Liberation Mono"/>
              </a:rPr>
              <a:t>,</a:t>
            </a:r>
            <a:r>
              <a:rPr lang="en-US" altLang="en-US" dirty="0" err="1">
                <a:solidFill>
                  <a:srgbClr val="669900"/>
                </a:solidFill>
                <a:latin typeface="Liberation Mono"/>
              </a:rPr>
              <a:t>Concert</a:t>
            </a:r>
            <a:r>
              <a:rPr lang="en-US" altLang="en-US" dirty="0">
                <a:solidFill>
                  <a:srgbClr val="669900"/>
                </a:solidFill>
                <a:latin typeface="Liberation Mono"/>
              </a:rPr>
              <a: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8" name="Rectangle 7">
            <a:extLst>
              <a:ext uri="{FF2B5EF4-FFF2-40B4-BE49-F238E27FC236}">
                <a16:creationId xmlns:a16="http://schemas.microsoft.com/office/drawing/2014/main" id="{E1218736-825D-4E2C-A3E0-5A921AE5FD9B}"/>
              </a:ext>
            </a:extLst>
          </p:cNvPr>
          <p:cNvSpPr/>
          <p:nvPr/>
        </p:nvSpPr>
        <p:spPr>
          <a:xfrm>
            <a:off x="263352" y="5301208"/>
            <a:ext cx="1173730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SET data type allows you to specify a list of values to be inserted in the column, like ENUM. But, unlike the ENUM data type, which lets you choose only one value, the SET data type allows you to choose multiple values from the list of specified values.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05337058"/>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D05C45AA-4344-457B-946D-7E2D8508B28A}"/>
              </a:ext>
            </a:extLst>
          </p:cNvPr>
          <p:cNvSpPr/>
          <p:nvPr/>
        </p:nvSpPr>
        <p:spPr>
          <a:xfrm>
            <a:off x="478582" y="3356992"/>
            <a:ext cx="11306050" cy="169277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2807931"/>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478582" y="5157192"/>
            <a:ext cx="11306050"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names are stored in lowercase on disk. MySQL converts all table names to lowercase on storage. This behavior also applies to database names and table aliases.</a:t>
            </a:r>
          </a:p>
          <a:p>
            <a:r>
              <a:rPr lang="en-US" dirty="0">
                <a:solidFill>
                  <a:srgbClr val="FF0000"/>
                </a:solidFill>
                <a:latin typeface="Arial" panose="020B0604020202020204" pitchFamily="34" charset="0"/>
                <a:cs typeface="Arial" panose="020B0604020202020204" pitchFamily="34" charset="0"/>
              </a:rPr>
              <a:t>     e.g. </a:t>
            </a:r>
            <a:r>
              <a:rPr lang="en-US" sz="1800" dirty="0">
                <a:solidFill>
                  <a:schemeClr val="tx1">
                    <a:lumMod val="75000"/>
                    <a:lumOff val="25000"/>
                  </a:schemeClr>
                </a:solidFill>
                <a:latin typeface="Arial" panose="020B0604020202020204" pitchFamily="34" charset="0"/>
                <a:cs typeface="Arial" panose="020B0604020202020204" pitchFamily="34" charset="0"/>
              </a:rPr>
              <a:t>show variables like 'lower_case_table_names';</a:t>
            </a:r>
            <a:r>
              <a:rPr lang="en-US"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1118996878"/>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324535"/>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(create_defineation, </a:t>
            </a:r>
            <a:r>
              <a:rPr lang="en-IN" sz="2000"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[table_options]</a:t>
            </a:r>
          </a:p>
          <a:p>
            <a:r>
              <a:rPr lang="en-IN" sz="2000" dirty="0">
                <a:solidFill>
                  <a:schemeClr val="tx1">
                    <a:lumMod val="75000"/>
                    <a:lumOff val="25000"/>
                  </a:schemeClr>
                </a:solidFill>
                <a:latin typeface="Liberation Mono"/>
              </a:rPr>
              <a:t>    [partition_options]</a:t>
            </a:r>
          </a:p>
          <a:p>
            <a:endParaRPr lang="en-IN" sz="2000" dirty="0">
              <a:solidFill>
                <a:srgbClr val="0077AA"/>
              </a:solidFill>
              <a:latin typeface="Liberation Mono"/>
            </a:endParaRPr>
          </a:p>
          <a:p>
            <a:r>
              <a:rPr lang="en-US" sz="2000" dirty="0">
                <a:solidFill>
                  <a:schemeClr val="tx1">
                    <a:lumMod val="75000"/>
                    <a:lumOff val="25000"/>
                  </a:schemeClr>
                </a:solidFill>
                <a:latin typeface="Liberation Mono"/>
              </a:rPr>
              <a:t>create_definition:</a:t>
            </a:r>
          </a:p>
          <a:p>
            <a:r>
              <a:rPr lang="en-US" sz="2000" dirty="0">
                <a:solidFill>
                  <a:schemeClr val="tx1">
                    <a:lumMod val="75000"/>
                    <a:lumOff val="25000"/>
                  </a:schemeClr>
                </a:solidFill>
                <a:latin typeface="Liberation Mono"/>
              </a:rPr>
              <a:t>    col_name column_definition</a:t>
            </a:r>
          </a:p>
          <a:p>
            <a:endParaRPr lang="en-US" sz="2000" dirty="0">
              <a:solidFill>
                <a:srgbClr val="0077AA"/>
              </a:solidFill>
              <a:latin typeface="Liberation Mono"/>
            </a:endParaRPr>
          </a:p>
          <a:p>
            <a:r>
              <a:rPr lang="en-US" sz="2000" dirty="0">
                <a:solidFill>
                  <a:schemeClr val="tx1">
                    <a:lumMod val="75000"/>
                    <a:lumOff val="25000"/>
                  </a:schemeClr>
                </a:solidFill>
                <a:latin typeface="Liberation Mono"/>
              </a:rPr>
              <a:t>column_definition:</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2000" dirty="0">
                <a:solidFill>
                  <a:srgbClr val="0077AA"/>
                </a:solidFill>
                <a:latin typeface="Liberation Mono"/>
              </a:rPr>
              <a:t>    </a:t>
            </a:r>
          </a:p>
          <a:p>
            <a:r>
              <a:rPr lang="en-IN" sz="2000" dirty="0">
                <a:solidFill>
                  <a:schemeClr val="tx1">
                    <a:lumMod val="75000"/>
                    <a:lumOff val="25000"/>
                  </a:schemeClr>
                </a:solidFill>
                <a:latin typeface="Liberation Mono"/>
              </a:rPr>
              <a:t>table_options:</a:t>
            </a: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6960096" y="5805264"/>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2380987620"/>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37178458"/>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insert</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420435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100,</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200,</a:t>
            </a:r>
          </a:p>
          <a:p>
            <a:pPr marL="273050"/>
            <a:r>
              <a:rPr lang="en-IN" dirty="0">
                <a:latin typeface="Liberation Mono"/>
                <a:cs typeface="Arial" panose="020B0604020202020204" pitchFamily="34" charset="0"/>
              </a:rPr>
              <a:t>   c4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c5</a:t>
            </a:r>
            <a:r>
              <a:rPr lang="en-IN" dirty="0">
                <a:solidFill>
                  <a:srgbClr val="834689"/>
                </a:solidFill>
                <a:latin typeface="Liberation Mono"/>
                <a:cs typeface="Arial" panose="020B0604020202020204" pitchFamily="34" charset="0"/>
              </a:rPr>
              <a:t> INT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3" name="Picture 12">
            <a:extLst>
              <a:ext uri="{FF2B5EF4-FFF2-40B4-BE49-F238E27FC236}">
                <a16:creationId xmlns:a16="http://schemas.microsoft.com/office/drawing/2014/main" id="{D3D943BD-2AE6-4F49-9C89-17FF2511A864}"/>
              </a:ext>
            </a:extLst>
          </p:cNvPr>
          <p:cNvPicPr>
            <a:picLocks noChangeAspect="1"/>
          </p:cNvPicPr>
          <p:nvPr/>
        </p:nvPicPr>
        <p:blipFill>
          <a:blip r:embed="rId2"/>
          <a:stretch>
            <a:fillRect/>
          </a:stretch>
        </p:blipFill>
        <p:spPr>
          <a:xfrm>
            <a:off x="3863751" y="1257620"/>
            <a:ext cx="7115449" cy="1739332"/>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update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92735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r>
              <a:rPr lang="en-IN" dirty="0">
                <a:solidFill>
                  <a:srgbClr val="006699"/>
                </a:solidFill>
                <a:latin typeface="Liberation Mono"/>
              </a:rPr>
              <a:t>)</a:t>
            </a:r>
            <a:r>
              <a:rPr lang="en-IN" dirty="0">
                <a:solidFill>
                  <a:srgbClr val="834689"/>
                </a:solidFill>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c4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 </a:t>
            </a:r>
            <a:r>
              <a:rPr lang="en-IN" dirty="0">
                <a:solidFill>
                  <a:srgbClr val="006699"/>
                </a:solidFill>
                <a:latin typeface="Liberation Mono"/>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c3</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c4</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611376854"/>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6074099"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
        <p:nvSpPr>
          <p:cNvPr id="6" name="Rectangle 5">
            <a:extLst>
              <a:ext uri="{FF2B5EF4-FFF2-40B4-BE49-F238E27FC236}">
                <a16:creationId xmlns:a16="http://schemas.microsoft.com/office/drawing/2014/main" id="{6DE79E53-CAA4-40DF-AFCE-1F13A27C78F7}"/>
              </a:ext>
            </a:extLst>
          </p:cNvPr>
          <p:cNvSpPr/>
          <p:nvPr/>
        </p:nvSpPr>
        <p:spPr>
          <a:xfrm>
            <a:off x="406573" y="4059069"/>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178510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(CHAR, VARCHAR, TEXT, or BLOB)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The value is truncated to the column maximum length.</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09511" y="4941168"/>
            <a:ext cx="4362359" cy="1916832"/>
          </a:xfrm>
          <a:prstGeom prst="rect">
            <a:avLst/>
          </a:prstGeom>
        </p:spPr>
      </p:pic>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769441"/>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name, address, phone and age)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573016"/>
            <a:ext cx="11881320" cy="1692771"/>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000" b="1" dirty="0">
                <a:solidFill>
                  <a:srgbClr val="570528"/>
                </a:solidFill>
                <a:latin typeface="Palatino Linotype" panose="02040502050505030304" pitchFamily="18" charset="0"/>
              </a:rPr>
              <a:t>structured data</a:t>
            </a:r>
            <a:r>
              <a:rPr lang="en-US" sz="20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780928"/>
            <a:ext cx="11573568" cy="646331"/>
          </a:xfrm>
          <a:prstGeom prst="rect">
            <a:avLst/>
          </a:prstGeom>
          <a:noFill/>
        </p:spPr>
        <p:txBody>
          <a:bodyPr wrap="square">
            <a:spAutoFit/>
          </a:bodyPr>
          <a:lstStyle/>
          <a:p>
            <a:r>
              <a:rPr lang="en-US" b="0" i="0" dirty="0">
                <a:solidFill>
                  <a:srgbClr val="202122"/>
                </a:solidFill>
                <a:effectLst/>
                <a:latin typeface="Arial" panose="020B0604020202020204" pitchFamily="34" charset="0"/>
              </a:rPr>
              <a:t>The </a:t>
            </a:r>
            <a:r>
              <a:rPr lang="en-US" dirty="0">
                <a:solidFill>
                  <a:srgbClr val="202122"/>
                </a:solidFill>
                <a:latin typeface="Arial" panose="020B0604020202020204" pitchFamily="34" charset="0"/>
              </a:rPr>
              <a:t>database management system (DBMS) is the software that interacts with </a:t>
            </a:r>
            <a:r>
              <a:rPr lang="en-US" b="1" dirty="0">
                <a:solidFill>
                  <a:srgbClr val="202122"/>
                </a:solidFill>
                <a:latin typeface="Arial" panose="020B0604020202020204" pitchFamily="34" charset="0"/>
              </a:rPr>
              <a:t>end users</a:t>
            </a:r>
            <a:r>
              <a:rPr lang="en-US" dirty="0">
                <a:solidFill>
                  <a:srgbClr val="202122"/>
                </a:solidFill>
                <a:latin typeface="Arial" panose="020B0604020202020204" pitchFamily="34" charset="0"/>
              </a:rPr>
              <a:t>, </a:t>
            </a:r>
            <a:r>
              <a:rPr lang="en-US" b="1" dirty="0">
                <a:solidFill>
                  <a:srgbClr val="202122"/>
                </a:solidFill>
                <a:latin typeface="Arial" panose="020B0604020202020204" pitchFamily="34" charset="0"/>
              </a:rPr>
              <a:t>applications</a:t>
            </a:r>
            <a:r>
              <a:rPr lang="en-US" dirty="0">
                <a:solidFill>
                  <a:srgbClr val="202122"/>
                </a:solidFill>
                <a:latin typeface="Arial" panose="020B0604020202020204" pitchFamily="34" charset="0"/>
              </a:rPr>
              <a:t>, and the </a:t>
            </a:r>
            <a:r>
              <a:rPr lang="en-US" b="1" dirty="0">
                <a:solidFill>
                  <a:srgbClr val="202122"/>
                </a:solidFill>
                <a:latin typeface="Arial" panose="020B0604020202020204" pitchFamily="34" charset="0"/>
              </a:rPr>
              <a:t>database</a:t>
            </a:r>
            <a:r>
              <a:rPr lang="en-US" dirty="0">
                <a:solidFill>
                  <a:srgbClr val="202122"/>
                </a:solidFill>
                <a:latin typeface="Arial" panose="020B0604020202020204" pitchFamily="34" charset="0"/>
              </a:rPr>
              <a:t> itself to store and analyze the data.</a:t>
            </a:r>
            <a:endParaRPr lang="en-IN" dirty="0">
              <a:solidFill>
                <a:srgbClr val="202122"/>
              </a:solidFill>
              <a:latin typeface="Arial" panose="020B0604020202020204" pitchFamily="34" charset="0"/>
            </a:endParaRPr>
          </a:p>
        </p:txBody>
      </p:sp>
      <p:sp>
        <p:nvSpPr>
          <p:cNvPr id="7" name="TextBox 6">
            <a:extLst>
              <a:ext uri="{FF2B5EF4-FFF2-40B4-BE49-F238E27FC236}">
                <a16:creationId xmlns:a16="http://schemas.microsoft.com/office/drawing/2014/main" id="{A74AAC0A-0715-4110-85DB-E3C3BABB78E1}"/>
              </a:ext>
            </a:extLst>
          </p:cNvPr>
          <p:cNvSpPr txBox="1"/>
          <p:nvPr/>
        </p:nvSpPr>
        <p:spPr>
          <a:xfrm>
            <a:off x="695400" y="5899584"/>
            <a:ext cx="6096000" cy="369332"/>
          </a:xfrm>
          <a:prstGeom prst="rect">
            <a:avLst/>
          </a:prstGeom>
          <a:noFill/>
        </p:spPr>
        <p:txBody>
          <a:bodyPr wrap="square">
            <a:spAutoFit/>
          </a:bodyPr>
          <a:lstStyle/>
          <a:p>
            <a:r>
              <a:rPr lang="en-US" b="0" i="0" dirty="0">
                <a:solidFill>
                  <a:srgbClr val="161513"/>
                </a:solidFill>
                <a:effectLst/>
                <a:latin typeface="OracleSansVF"/>
              </a:rPr>
              <a:t>A database is an organized collection of </a:t>
            </a:r>
            <a:r>
              <a:rPr lang="en-US" b="0" i="0">
                <a:solidFill>
                  <a:srgbClr val="161513"/>
                </a:solidFill>
                <a:effectLst/>
                <a:latin typeface="OracleSansVF"/>
              </a:rPr>
              <a:t>structured information.</a:t>
            </a:r>
            <a:endParaRPr lang="en-IN" dirty="0"/>
          </a:p>
        </p:txBody>
      </p:sp>
    </p:spTree>
    <p:extLst>
      <p:ext uri="{BB962C8B-B14F-4D97-AF65-F5344CB8AC3E}">
        <p14:creationId xmlns:p14="http://schemas.microsoft.com/office/powerpoint/2010/main" val="3395159497"/>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5727286"/>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19" name="Rectangle 18">
            <a:extLst>
              <a:ext uri="{FF2B5EF4-FFF2-40B4-BE49-F238E27FC236}">
                <a16:creationId xmlns:a16="http://schemas.microsoft.com/office/drawing/2014/main" id="{64CFD2C7-651C-4097-AE6F-B34058DBB403}"/>
              </a:ext>
            </a:extLst>
          </p:cNvPr>
          <p:cNvSpPr/>
          <p:nvPr/>
        </p:nvSpPr>
        <p:spPr>
          <a:xfrm>
            <a:off x="290449" y="1543587"/>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Tree>
    <p:extLst>
      <p:ext uri="{BB962C8B-B14F-4D97-AF65-F5344CB8AC3E}">
        <p14:creationId xmlns:p14="http://schemas.microsoft.com/office/powerpoint/2010/main" val="1276071742"/>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653136"/>
            <a:ext cx="11881319" cy="1754326"/>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patil</a:t>
            </a:r>
            <a:r>
              <a:rPr lang="en-IN" dirty="0">
                <a:solidFill>
                  <a:srgbClr val="669900"/>
                </a:solidFill>
                <a:latin typeface="Liberation Mono"/>
              </a:rPr>
              <a:t>'</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405787"/>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543587"/>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2653120337"/>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1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solidFill>
                  <a:schemeClr val="bg1">
                    <a:lumMod val="65000"/>
                  </a:schemeClr>
                </a:solidFill>
                <a:latin typeface="Liberation Mono"/>
              </a:rPr>
              <a:t>))</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solidFill>
                  <a:schemeClr val="bg1">
                    <a:lumMod val="65000"/>
                  </a:schemeClr>
                </a:solidFill>
                <a:latin typeface="Liberation Mono"/>
              </a:rPr>
              <a:t>(</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1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SELECT </a:t>
            </a:r>
            <a:r>
              <a:rPr lang="en-US" sz="2000" dirty="0">
                <a:solidFill>
                  <a:schemeClr val="bg1">
                    <a:lumMod val="50000"/>
                  </a:schemeClr>
                </a:solidFill>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69331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deptno</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deptno</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40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bg1">
                    <a:lumMod val="50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deptno</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810257791"/>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780928"/>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908720"/>
            <a:ext cx="8839200" cy="1803699"/>
          </a:xfrm>
          <a:prstGeom prst="rect">
            <a:avLst/>
          </a:prstGeom>
        </p:spPr>
        <p:txBody>
          <a:bodyPr wrap="square">
            <a:spAutoFit/>
          </a:bodyPr>
          <a:lstStyle/>
          <a:p>
            <a:pPr>
              <a:lnSpc>
                <a:spcPct val="150000"/>
              </a:lnSpc>
            </a:pPr>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pPr>
              <a:lnSpc>
                <a:spcPct val="150000"/>
              </a:lnSpc>
            </a:pP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31866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2">
                    <a:lumMod val="7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 </a:t>
            </a:r>
            <a:r>
              <a:rPr lang="en-IN" dirty="0">
                <a:solidFill>
                  <a:schemeClr val="accent5">
                    <a:lumMod val="75000"/>
                  </a:schemeClr>
                </a:solidFill>
                <a:latin typeface="Liberation Mono"/>
              </a:rPr>
              <a:t>:=</a:t>
            </a:r>
            <a:r>
              <a:rPr lang="en-IN" dirty="0">
                <a:latin typeface="Liberation Mono"/>
              </a:rPr>
              <a:t> @x+1;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chemeClr val="bg1">
                    <a:lumMod val="65000"/>
                  </a:schemeClr>
                </a:solidFill>
                <a:latin typeface="Liberation Mono"/>
              </a:rPr>
              <a:t>(</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isactive</a:t>
            </a:r>
            <a:r>
              <a:rPr lang="en-US" dirty="0">
                <a:solidFill>
                  <a:schemeClr val="bg1">
                    <a:lumMod val="65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a:t>
            </a:r>
            <a:r>
              <a:rPr lang="en-US" dirty="0">
                <a:solidFill>
                  <a:schemeClr val="bg1">
                    <a:lumMod val="65000"/>
                  </a:schemeClr>
                </a:solidFill>
                <a:latin typeface="Liberation Mono"/>
              </a:rPr>
              <a:t>)</a:t>
            </a:r>
            <a:r>
              <a:rPr lang="en-US" dirty="0">
                <a:latin typeface="Liberation Mono"/>
              </a:rPr>
              <a:t>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930972" y="1142990"/>
            <a:ext cx="5040560" cy="461665"/>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SET statement, </a:t>
            </a:r>
            <a:r>
              <a:rPr lang="en-IN" sz="24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4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Tree>
    <p:extLst>
      <p:ext uri="{BB962C8B-B14F-4D97-AF65-F5344CB8AC3E}">
        <p14:creationId xmlns:p14="http://schemas.microsoft.com/office/powerpoint/2010/main" val="559338980"/>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rgbClr val="0077AA"/>
                </a:solidFill>
                <a:latin typeface="Liberation Mono"/>
              </a:rPr>
              <a:t>= </a:t>
            </a:r>
            <a:r>
              <a:rPr lang="en-IN" sz="2000" dirty="0">
                <a:latin typeface="Liberation Mono"/>
              </a:rPr>
              <a:t>{ expr1 | DEFAULT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col_name2 </a:t>
            </a:r>
            <a:r>
              <a:rPr lang="en-IN" sz="2000" dirty="0">
                <a:solidFill>
                  <a:srgbClr val="0077AA"/>
                </a:solidFill>
                <a:latin typeface="Liberation Mono"/>
              </a:rPr>
              <a:t>= </a:t>
            </a:r>
            <a:r>
              <a:rPr lang="en-IN" sz="2000" dirty="0">
                <a:latin typeface="Liberation Mono"/>
              </a:rPr>
              <a:t>{ expr2 | DEFAULT } </a:t>
            </a:r>
            <a:r>
              <a:rPr lang="en-IN" sz="2000" dirty="0">
                <a:solidFill>
                  <a:srgbClr val="0077AA"/>
                </a:solidFill>
                <a:latin typeface="Liberation Mono"/>
              </a:rPr>
              <a:t>]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solidFill>
                  <a:schemeClr val="bg1">
                    <a:lumMod val="50000"/>
                  </a:schemeClr>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r>
              <a:rPr lang="en-IN" dirty="0">
                <a:solidFill>
                  <a:schemeClr val="bg1">
                    <a:lumMod val="50000"/>
                  </a:schemeClr>
                </a:solidFill>
                <a:latin typeface="Liberation Mono"/>
              </a:rPr>
              <a:t>)</a:t>
            </a:r>
            <a:r>
              <a:rPr lang="en-IN" dirty="0">
                <a:latin typeface="Liberation Mono"/>
              </a:rPr>
              <a:t>;</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votes.candidateID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votes.candidateID</a:t>
            </a:r>
            <a:r>
              <a:rPr lang="en-US" dirty="0">
                <a:solidFill>
                  <a:schemeClr val="bg1">
                    <a:lumMod val="50000"/>
                  </a:schemeClr>
                </a:solidFill>
                <a:latin typeface="Liberation Mono"/>
              </a:rPr>
              <a:t>)</a:t>
            </a:r>
            <a:r>
              <a:rPr lang="en-US" dirty="0">
                <a:latin typeface="Liberation Mono"/>
              </a:rPr>
              <a:t>;</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50825943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and files.</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extLst>
      <p:ext uri="{BB962C8B-B14F-4D97-AF65-F5344CB8AC3E}">
        <p14:creationId xmlns:p14="http://schemas.microsoft.com/office/powerpoint/2010/main" val="1364519760"/>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[PARTITION (</a:t>
            </a:r>
            <a:r>
              <a:rPr lang="fr-FR" sz="2000" dirty="0">
                <a:latin typeface="Liberation Mono"/>
              </a:rPr>
              <a:t>partition_name </a:t>
            </a:r>
            <a:r>
              <a:rPr lang="fr-FR" sz="2000" dirty="0">
                <a:solidFill>
                  <a:srgbClr val="0077AA"/>
                </a:solidFill>
                <a:latin typeface="Liberation Mono"/>
              </a:rPr>
              <a:t>[</a:t>
            </a:r>
            <a:r>
              <a:rPr lang="fr-FR" sz="2000" dirty="0">
                <a:latin typeface="Liberation Mono"/>
              </a:rPr>
              <a:t>,</a:t>
            </a:r>
            <a:r>
              <a:rPr lang="fr-FR" sz="2000" dirty="0">
                <a:solidFill>
                  <a:srgbClr val="0077AA"/>
                </a:solidFill>
                <a:latin typeface="Liberation Mono"/>
              </a:rPr>
              <a:t> </a:t>
            </a:r>
            <a:r>
              <a:rPr lang="fr-FR" sz="2000" dirty="0">
                <a:latin typeface="Liberation Mono"/>
              </a:rPr>
              <a:t>partition_name</a:t>
            </a:r>
            <a:r>
              <a:rPr lang="fr-FR" sz="2000" dirty="0">
                <a:solidFill>
                  <a:srgbClr val="0077AA"/>
                </a:solidFill>
                <a:latin typeface="Liberation Mono"/>
              </a:rPr>
              <a:t>] </a:t>
            </a:r>
            <a:r>
              <a:rPr lang="fr-FR" sz="2000" dirty="0">
                <a:solidFill>
                  <a:schemeClr val="bg1">
                    <a:lumMod val="50000"/>
                  </a:schemeClr>
                </a:solidFill>
                <a:latin typeface="Liberation Mono"/>
              </a:rPr>
              <a:t>. . .</a:t>
            </a:r>
            <a:r>
              <a:rPr lang="fr-FR" sz="2000" dirty="0">
                <a:solidFill>
                  <a:srgbClr val="0077AA"/>
                </a:solidFill>
                <a:latin typeface="Liberation Mono"/>
              </a:rPr>
              <a:t>)]</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solidFill>
                  <a:schemeClr val="bg1">
                    <a:lumMod val="50000"/>
                  </a:schemeClr>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724416367"/>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76230" y="5067284"/>
            <a:ext cx="3515629" cy="113877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67284"/>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478866951"/>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445744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714751360"/>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780928"/>
            <a:ext cx="8839200"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auto_increment_offset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endParaRPr lang="en-IN" dirty="0">
              <a:solidFill>
                <a:srgbClr val="990055"/>
              </a:solidFill>
              <a:latin typeface="Liberation Mono"/>
            </a:endParaRPr>
          </a:p>
          <a:p>
            <a:pPr marL="171450" indent="-171450">
              <a:buFont typeface="Arial" panose="020B0604020202020204" pitchFamily="34" charset="0"/>
              <a:buChar char="•"/>
            </a:pPr>
            <a:endParaRPr lang="en-IN" sz="800" dirty="0">
              <a:solidFill>
                <a:srgbClr val="0089A4"/>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auto_increment_increment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90055"/>
                </a:solidFill>
                <a:latin typeface="Liberation Mono"/>
              </a:rPr>
              <a:t>10</a:t>
            </a:r>
            <a:r>
              <a:rPr lang="en-IN" dirty="0">
                <a:latin typeface="Liberation Mono"/>
                <a:cs typeface="Arial" panose="020B0604020202020204" pitchFamily="34" charset="0"/>
              </a:rPr>
              <a:t> ;</a:t>
            </a:r>
            <a:endParaRPr lang="en-IN" dirty="0">
              <a:solidFill>
                <a:srgbClr val="990055"/>
              </a:solidFill>
              <a:latin typeface="Liberation Mono"/>
            </a:endParaRPr>
          </a:p>
          <a:p>
            <a:pPr marL="342900" indent="-342900">
              <a:buFont typeface="Arial" panose="020B0604020202020204" pitchFamily="34" charset="0"/>
              <a:buChar char="•"/>
            </a:pPr>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667731828"/>
      </p:ext>
    </p:extLst>
  </p:cSld>
  <p:clrMapOvr>
    <a:masterClrMapping/>
  </p:clrMapOvr>
  <p:transition/>
</p:sld>
</file>

<file path=ppt/slides/slide1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348880"/>
            <a:ext cx="11784066" cy="276998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445224"/>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308849"/>
            <a:ext cx="11784066"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a:t>
            </a:r>
            <a:r>
              <a:rPr lang="en-IN" b="1" dirty="0">
                <a:solidFill>
                  <a:schemeClr val="bg1">
                    <a:lumMod val="50000"/>
                  </a:schemeClr>
                </a:solidFill>
                <a:latin typeface="Arial" panose="020B0604020202020204" pitchFamily="34" charset="0"/>
                <a:cs typeface="Arial" panose="020B0604020202020204" pitchFamily="34" charset="0"/>
              </a:rPr>
              <a:t>. . .</a:t>
            </a:r>
            <a:r>
              <a:rPr lang="en-IN" b="1" dirty="0">
                <a:latin typeface="Arial" panose="020B0604020202020204" pitchFamily="34" charset="0"/>
                <a:cs typeface="Arial" panose="020B0604020202020204" pitchFamily="34" charset="0"/>
              </a:rPr>
              <a:t> LIKE </a:t>
            </a:r>
            <a:r>
              <a:rPr lang="en-IN" b="1" dirty="0">
                <a:solidFill>
                  <a:schemeClr val="bg1">
                    <a:lumMod val="50000"/>
                  </a:schemeClr>
                </a:solidFill>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preserves generated column information</a:t>
            </a:r>
            <a:r>
              <a:rPr lang="en-IN"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a:t>
            </a:r>
            <a:r>
              <a:rPr lang="en-IN" b="1" dirty="0">
                <a:solidFill>
                  <a:schemeClr val="bg1">
                    <a:lumMod val="50000"/>
                  </a:schemeClr>
                </a:solidFill>
                <a:latin typeface="Arial" panose="020B0604020202020204" pitchFamily="34" charset="0"/>
                <a:cs typeface="Arial" panose="020B0604020202020204" pitchFamily="34" charset="0"/>
              </a:rPr>
              <a:t>. . .</a:t>
            </a:r>
            <a:r>
              <a:rPr lang="en-IN" b="1" dirty="0">
                <a:latin typeface="Arial" panose="020B0604020202020204" pitchFamily="34" charset="0"/>
                <a:cs typeface="Arial" panose="020B0604020202020204" pitchFamily="34" charset="0"/>
              </a:rPr>
              <a:t> SELECT </a:t>
            </a:r>
            <a:r>
              <a:rPr lang="en-IN" b="1" dirty="0">
                <a:solidFill>
                  <a:schemeClr val="bg1">
                    <a:lumMod val="50000"/>
                  </a:schemeClr>
                </a:solidFill>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does not preserves generated column information</a:t>
            </a:r>
            <a:r>
              <a:rPr lang="en-IN" dirty="0">
                <a:latin typeface="Arial" panose="020B0604020202020204" pitchFamily="34" charset="0"/>
                <a:cs typeface="Arial" panose="020B0604020202020204" pitchFamily="34" charset="0"/>
              </a:rPr>
              <a:t> from the original table.</a:t>
            </a:r>
          </a:p>
        </p:txBody>
      </p:sp>
    </p:spTree>
    <p:extLst>
      <p:ext uri="{BB962C8B-B14F-4D97-AF65-F5344CB8AC3E}">
        <p14:creationId xmlns:p14="http://schemas.microsoft.com/office/powerpoint/2010/main" val="2558910454"/>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457489"/>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5641"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816171" y="1628800"/>
            <a:ext cx="10391603" cy="4315770"/>
            <a:chOff x="816171" y="2137172"/>
            <a:chExt cx="10391603" cy="431577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91731" y="2353196"/>
              <a:ext cx="4911987" cy="1272651"/>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83038" y="3728152"/>
              <a:ext cx="1301829" cy="130182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51840" y="4251475"/>
              <a:ext cx="3455934" cy="2201467"/>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0" y="5157192"/>
            <a:ext cx="7607373" cy="1600438"/>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device that provides a service to another computer program and its user,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492896"/>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Virtual column cannot be converted to stored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4607262"/>
            <a:ext cx="11593288" cy="169277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12, 2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virtual column  [ GENERATED ALWAYS AS  ] to stored column by not giving GENERATED ALWAYS AS</a:t>
            </a:r>
          </a:p>
          <a:p>
            <a:r>
              <a:rPr lang="en-IN" sz="2400" dirty="0">
                <a:solidFill>
                  <a:srgbClr val="39AE0A"/>
                </a:solidFill>
                <a:latin typeface="Liberation Mono"/>
                <a:cs typeface="Arial" panose="020B0604020202020204" pitchFamily="34" charset="0"/>
              </a:rPr>
              <a:t>Then What-</a:t>
            </a:r>
            <a:r>
              <a:rPr lang="en-IN" sz="2400" dirty="0">
                <a:solidFill>
                  <a:srgbClr val="39AE0A"/>
                </a:solidFill>
                <a:latin typeface="Liberation Mono"/>
                <a:cs typeface="Arial" panose="020B0604020202020204" pitchFamily="34" charset="0"/>
                <a:sym typeface="Wingdings" panose="05000000000000000000" pitchFamily="2" charset="2"/>
              </a:rPr>
              <a:t> give</a:t>
            </a:r>
          </a:p>
          <a:p>
            <a:endParaRPr lang="en-IN" sz="800" dirty="0">
              <a:solidFill>
                <a:srgbClr val="39AE0A"/>
              </a:solidFill>
              <a:latin typeface="Liberation Mono"/>
              <a:cs typeface="Arial" panose="020B0604020202020204" pitchFamily="34" charset="0"/>
              <a:sym typeface="Wingdings" panose="05000000000000000000" pitchFamily="2" charset="2"/>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12, 2</a:t>
            </a:r>
            <a:r>
              <a:rPr lang="en-IN" dirty="0">
                <a:solidFill>
                  <a:schemeClr val="bg1">
                    <a:lumMod val="50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endParaRPr lang="en-IN" dirty="0">
              <a:solidFill>
                <a:srgbClr val="39AE0A"/>
              </a:solidFill>
              <a:latin typeface="Liberation Mono"/>
              <a:cs typeface="Arial" panose="020B0604020202020204" pitchFamily="34" charset="0"/>
            </a:endParaRPr>
          </a:p>
          <a:p>
            <a:pPr marL="285750" indent="-285750">
              <a:buFont typeface="Arial" panose="020B0604020202020204" pitchFamily="34" charset="0"/>
              <a:buChar char="•"/>
            </a:pPr>
            <a:endParaRPr lang="en-IN" dirty="0">
              <a:solidFill>
                <a:srgbClr val="39AE0A"/>
              </a:solidFill>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10E1C558-073A-4A57-A448-E12D6B106C93}"/>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3407369083"/>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826802"/>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Stored column cannot be converted to virtual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5158933"/>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stored column to virtual column by giving GENERATED ALWAYS AS</a:t>
            </a:r>
          </a:p>
        </p:txBody>
      </p:sp>
      <p:sp>
        <p:nvSpPr>
          <p:cNvPr id="7" name="Rectangle 6">
            <a:extLst>
              <a:ext uri="{FF2B5EF4-FFF2-40B4-BE49-F238E27FC236}">
                <a16:creationId xmlns:a16="http://schemas.microsoft.com/office/drawing/2014/main" id="{37E29D04-BAB4-45E4-9B6A-34101EBDE0F6}"/>
              </a:ext>
            </a:extLst>
          </p:cNvPr>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B57D4E66-00C2-482E-B8F7-2498726B488B}"/>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2199704631"/>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187925911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solidFill>
                  <a:schemeClr val="bg1">
                    <a:lumMod val="50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solidFill>
                  <a:schemeClr val="bg1">
                    <a:lumMod val="50000"/>
                  </a:schemeClr>
                </a:solidFill>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096000" y="1556792"/>
            <a:ext cx="5444326" cy="120032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383703477"/>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solidFill>
                  <a:schemeClr val="bg1">
                    <a:lumMod val="50000"/>
                  </a:schemeClr>
                </a:solidFill>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926408959"/>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a:t>
            </a:r>
            <a:r>
              <a:rPr lang="en-US" dirty="0">
                <a:solidFill>
                  <a:srgbClr val="DD4A68"/>
                </a:solidFill>
                <a:latin typeface="Liberation Mono"/>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5835134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open sans" panose="020B0606030504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119336" y="3075057"/>
            <a:ext cx="1195332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open sans" panose="020B0606030504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endParaRPr>
          </a:p>
        </p:txBody>
      </p:sp>
    </p:spTree>
    <p:extLst>
      <p:ext uri="{BB962C8B-B14F-4D97-AF65-F5344CB8AC3E}">
        <p14:creationId xmlns:p14="http://schemas.microsoft.com/office/powerpoint/2010/main" val="286130774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77172826"/>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156982"/>
            <a:ext cx="11737305"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797152"/>
            <a:ext cx="11810107" cy="1661993"/>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1323439"/>
          </a:xfrm>
          <a:prstGeom prst="rect">
            <a:avLst/>
          </a:prstGeom>
        </p:spPr>
        <p:txBody>
          <a:bodyPr wrap="square">
            <a:spAutoFit/>
          </a:bodyPr>
          <a:lstStyle/>
          <a:p>
            <a:r>
              <a:rPr lang="en-US" sz="2000" dirty="0">
                <a:latin typeface="Palatino Linotype" panose="02040502050505030304"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2958690271"/>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118540358"/>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po_number</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supplier_id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solidFill>
                  <a:schemeClr val="bg1">
                    <a:lumMod val="65000"/>
                  </a:schemeClr>
                </a:solidFill>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NOT</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NULL</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255</a:t>
            </a:r>
            <a:r>
              <a:rPr lang="en-US" dirty="0">
                <a:solidFill>
                  <a:schemeClr val="bg1">
                    <a:lumMod val="65000"/>
                  </a:schemeClr>
                </a:solidFill>
                <a:latin typeface="Liberation Mono"/>
                <a:cs typeface="Arial" panose="020B0604020202020204" pitchFamily="34" charset="0"/>
              </a:rPr>
              <a:t>)</a:t>
            </a:r>
          </a:p>
          <a:p>
            <a:pPr marL="273050"/>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customerID , productID, timeID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productID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VARCHAR(255)</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paymentID , orderID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Tree>
    <p:extLst>
      <p:ext uri="{BB962C8B-B14F-4D97-AF65-F5344CB8AC3E}">
        <p14:creationId xmlns:p14="http://schemas.microsoft.com/office/powerpoint/2010/main" val="31328248"/>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dirty="0">
                <a:latin typeface="Liberation Mono"/>
                <a:cs typeface="Arial" panose="020B0604020202020204" pitchFamily="34" charset="0"/>
              </a:rPr>
              <a:t>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1967690939"/>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dirty="0">
                <a:latin typeface="Liberation Mono"/>
                <a:cs typeface="Arial" panose="020B0604020202020204" pitchFamily="34" charset="0"/>
              </a:rPr>
              <a:t>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21805890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phone</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3613791111"/>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3452037647"/>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Tree>
    <p:extLst>
      <p:ext uri="{BB962C8B-B14F-4D97-AF65-F5344CB8AC3E}">
        <p14:creationId xmlns:p14="http://schemas.microsoft.com/office/powerpoint/2010/main" val="3953992605"/>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Tree>
    <p:extLst>
      <p:ext uri="{BB962C8B-B14F-4D97-AF65-F5344CB8AC3E}">
        <p14:creationId xmlns:p14="http://schemas.microsoft.com/office/powerpoint/2010/main" val="1934565565"/>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Tree>
    <p:extLst>
      <p:ext uri="{BB962C8B-B14F-4D97-AF65-F5344CB8AC3E}">
        <p14:creationId xmlns:p14="http://schemas.microsoft.com/office/powerpoint/2010/main" val="758266435"/>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constraint_name</a:t>
            </a:r>
          </a:p>
        </p:txBody>
      </p:sp>
    </p:spTree>
    <p:extLst>
      <p:ext uri="{BB962C8B-B14F-4D97-AF65-F5344CB8AC3E}">
        <p14:creationId xmlns:p14="http://schemas.microsoft.com/office/powerpoint/2010/main" val="3717166147"/>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125868"/>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795" y="6156594"/>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a:t>
            </a:r>
          </a:p>
        </p:txBody>
      </p:sp>
    </p:spTree>
    <p:extLst>
      <p:ext uri="{BB962C8B-B14F-4D97-AF65-F5344CB8AC3E}">
        <p14:creationId xmlns:p14="http://schemas.microsoft.com/office/powerpoint/2010/main" val="23357794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631216"/>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buFont typeface="Arial" panose="020B0604020202020204" pitchFamily="34" charset="0"/>
              <a:buChar char="•"/>
            </a:pPr>
            <a:endParaRPr lang="en-IN" sz="20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UPDATE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227576524"/>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&gt;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BEA6FD-C7C9-4336-B128-C08EADD4485D}"/>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535193668"/>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263836254"/>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870355308"/>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CHECK </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constraint_name</a:t>
            </a:r>
          </a:p>
        </p:txBody>
      </p:sp>
    </p:spTree>
    <p:extLst>
      <p:ext uri="{BB962C8B-B14F-4D97-AF65-F5344CB8AC3E}">
        <p14:creationId xmlns:p14="http://schemas.microsoft.com/office/powerpoint/2010/main" val="2614263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807967"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807968"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646331"/>
          </a:xfrm>
          <a:prstGeom prst="rect">
            <a:avLst/>
          </a:prstGeom>
        </p:spPr>
        <p:txBody>
          <a:bodyPr wrap="squar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table_name</a:t>
            </a:r>
          </a:p>
          <a:p>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CHECK </a:t>
            </a:r>
            <a:r>
              <a:rPr lang="en-IN" dirty="0">
                <a:latin typeface="Liberation Mono"/>
                <a:cs typeface="Arial" panose="020B0604020202020204" pitchFamily="34" charset="0"/>
              </a:rPr>
              <a:t>[ </a:t>
            </a:r>
            <a:r>
              <a:rPr lang="en-IN" dirty="0">
                <a:solidFill>
                  <a:srgbClr val="0077AA"/>
                </a:solidFill>
                <a:latin typeface="Liberation Mono"/>
              </a:rPr>
              <a:t>CONSTRAINT</a:t>
            </a:r>
            <a:r>
              <a:rPr lang="en-IN" dirty="0">
                <a:latin typeface="Liberation Mono"/>
                <a:cs typeface="Arial" panose="020B0604020202020204" pitchFamily="34" charset="0"/>
              </a:rPr>
              <a:t> ] constraint_name</a:t>
            </a:r>
          </a:p>
        </p:txBody>
      </p:sp>
    </p:spTree>
    <p:extLst>
      <p:ext uri="{BB962C8B-B14F-4D97-AF65-F5344CB8AC3E}">
        <p14:creationId xmlns:p14="http://schemas.microsoft.com/office/powerpoint/2010/main" val="1955904108"/>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009726"/>
            <a:ext cx="841152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957662238"/>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6092825" cy="1692771"/>
          </a:xfrm>
          <a:prstGeom prst="rect">
            <a:avLst/>
          </a:prstGeom>
        </p:spPr>
        <p:txBody>
          <a:bodyPr>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p:txBody>
      </p:sp>
    </p:spTree>
    <p:extLst>
      <p:ext uri="{BB962C8B-B14F-4D97-AF65-F5344CB8AC3E}">
        <p14:creationId xmlns:p14="http://schemas.microsoft.com/office/powerpoint/2010/main" val="2215284725"/>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324535"/>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 [, alter_specification]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pPr marL="952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col_name</a:t>
            </a:r>
          </a:p>
        </p:txBody>
      </p:sp>
    </p:spTree>
    <p:extLst>
      <p:ext uri="{BB962C8B-B14F-4D97-AF65-F5344CB8AC3E}">
        <p14:creationId xmlns:p14="http://schemas.microsoft.com/office/powerpoint/2010/main" val="111771862"/>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(Auto COMMIT).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6174754"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a:t>
            </a:r>
            <a:endParaRPr lang="en-IN" dirty="0"/>
          </a:p>
        </p:txBody>
      </p:sp>
      <p:sp>
        <p:nvSpPr>
          <p:cNvPr id="6" name="Rectangle 5">
            <a:extLst>
              <a:ext uri="{FF2B5EF4-FFF2-40B4-BE49-F238E27FC236}">
                <a16:creationId xmlns:a16="http://schemas.microsoft.com/office/drawing/2014/main" id="{86428B25-F35A-4167-BD6E-227051F91E2B}"/>
              </a:ext>
            </a:extLst>
          </p:cNvPr>
          <p:cNvSpPr/>
          <p:nvPr/>
        </p:nvSpPr>
        <p:spPr>
          <a:xfrm>
            <a:off x="329600" y="3648456"/>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99029" y="803612"/>
            <a:ext cx="6068979" cy="3077766"/>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r>
              <a:rPr lang="en-US" b="0" i="0" dirty="0">
                <a:solidFill>
                  <a:srgbClr val="00B050"/>
                </a:solidFill>
                <a:effectLst/>
                <a:latin typeface="Liberation Mono"/>
              </a:rPr>
              <a:t>        </a:t>
            </a:r>
            <a:r>
              <a:rPr lang="en-US" sz="2000" dirty="0">
                <a:solidFill>
                  <a:srgbClr val="669900"/>
                </a:solidFill>
                <a:latin typeface="Liberation Mono"/>
              </a:rPr>
              <a:t>re-start mysql server.</a:t>
            </a:r>
            <a:endParaRPr lang="en-IN" sz="2000" dirty="0">
              <a:solidFill>
                <a:srgbClr val="669900"/>
              </a:solidFill>
              <a:latin typeface="Liberation Mono"/>
            </a:endParaRPr>
          </a:p>
          <a:p>
            <a:pPr algn="just"/>
            <a:r>
              <a:rPr lang="en-IN" dirty="0">
                <a:solidFill>
                  <a:srgbClr val="0077AA"/>
                </a:solidFill>
                <a:latin typeface="Liberation Mono"/>
              </a:rPr>
              <a:t>        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0" name="TextBox 9">
            <a:extLst>
              <a:ext uri="{FF2B5EF4-FFF2-40B4-BE49-F238E27FC236}">
                <a16:creationId xmlns:a16="http://schemas.microsoft.com/office/drawing/2014/main" id="{15FA0200-A67B-4772-81A8-66C5B1C3C747}"/>
              </a:ext>
            </a:extLst>
          </p:cNvPr>
          <p:cNvSpPr txBox="1"/>
          <p:nvPr/>
        </p:nvSpPr>
        <p:spPr>
          <a:xfrm>
            <a:off x="99029" y="3919115"/>
            <a:ext cx="5492915" cy="2462213"/>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US" sz="2000" b="0" i="0" dirty="0">
                <a:solidFill>
                  <a:srgbClr val="555555"/>
                </a:solidFill>
                <a:effectLst/>
                <a:latin typeface="Open Sans" panose="020B0606030504020204" pitchFamily="34" charset="0"/>
              </a:rPr>
              <a:t>storage engine</a:t>
            </a:r>
            <a:r>
              <a:rPr lang="en-IN" sz="2000" dirty="0">
                <a:solidFill>
                  <a:schemeClr val="bg2">
                    <a:lumMod val="25000"/>
                  </a:schemeClr>
                </a:solidFill>
                <a:latin typeface="Liberation Mono"/>
              </a:rPr>
              <a:t> 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363538" algn="just"/>
            <a:r>
              <a:rPr lang="en-IN" dirty="0">
                <a:solidFill>
                  <a:srgbClr val="4BACC6"/>
                </a:solidFill>
                <a:latin typeface="Liberation Mono"/>
              </a:rPr>
              <a:t> </a:t>
            </a:r>
            <a:r>
              <a:rPr lang="en-IN" dirty="0">
                <a:solidFill>
                  <a:srgbClr val="0077AA"/>
                </a:solidFill>
                <a:latin typeface="Liberation Mono"/>
              </a:rPr>
              <a:t>EXIT</a:t>
            </a:r>
          </a:p>
        </p:txBody>
      </p:sp>
      <p:sp>
        <p:nvSpPr>
          <p:cNvPr id="12" name="TextBox 11">
            <a:extLst>
              <a:ext uri="{FF2B5EF4-FFF2-40B4-BE49-F238E27FC236}">
                <a16:creationId xmlns:a16="http://schemas.microsoft.com/office/drawing/2014/main" id="{E15A2F8E-F83D-4F0E-A506-08A8364AA746}"/>
              </a:ext>
            </a:extLst>
          </p:cNvPr>
          <p:cNvSpPr txBox="1"/>
          <p:nvPr/>
        </p:nvSpPr>
        <p:spPr>
          <a:xfrm>
            <a:off x="6384032" y="2308805"/>
            <a:ext cx="5688632" cy="421653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US" dirty="0">
                <a:solidFill>
                  <a:schemeClr val="bg2">
                    <a:lumMod val="25000"/>
                  </a:schemeClr>
                </a:solidFill>
                <a:latin typeface="Liberation Mono"/>
              </a:rPr>
              <a:t>csv</a:t>
            </a:r>
            <a:r>
              <a:rPr lang="en-US" dirty="0">
                <a:solidFill>
                  <a:srgbClr val="999999"/>
                </a:solidFill>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999999"/>
                </a:solidFill>
                <a:latin typeface="Liberation Mono"/>
              </a:rPr>
              <a:t>)</a:t>
            </a:r>
            <a:r>
              <a:rPr lang="en-US" dirty="0">
                <a:solidFill>
                  <a:srgbClr val="0077AA"/>
                </a:solidFill>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chemeClr val="bg2">
                    <a:lumMod val="25000"/>
                  </a:schemeClr>
                </a:solidFill>
                <a:latin typeface="Liberation Mono"/>
              </a:rPr>
              <a:t>csv</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dirty="0">
                <a:solidFill>
                  <a:schemeClr val="bg2">
                    <a:lumMod val="25000"/>
                  </a:schemeClr>
                </a:solidFill>
                <a:latin typeface="Liberation Mono"/>
              </a:rPr>
              <a:t>csv</a:t>
            </a:r>
            <a:r>
              <a:rPr lang="en-IN" dirty="0">
                <a:latin typeface="Liberation Mono"/>
              </a:rPr>
              <a:t>;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6960096" y="65378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5155449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479376" y="836712"/>
            <a:ext cx="6480720" cy="249299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479376" y="4221088"/>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NEW.c1, NEW.c2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6400643"/>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2520932802"/>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966510749"/>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a:t>
            </a:r>
            <a:r>
              <a:rPr lang="en-IN" dirty="0">
                <a:solidFill>
                  <a:schemeClr val="bg1">
                    <a:lumMod val="50000"/>
                  </a:schemeClr>
                </a:solidFill>
                <a:latin typeface="Liberation Mono"/>
              </a:rPr>
              <a:t>(</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chemeClr val="bg1">
                    <a:lumMod val="50000"/>
                  </a:schemeClr>
                </a:solidFill>
                <a:latin typeface="Liberation Mono"/>
              </a:rPr>
              <a:t>(</a:t>
            </a:r>
            <a:r>
              <a:rPr lang="en-IN" dirty="0">
                <a:latin typeface="Liberation Mono"/>
              </a:rPr>
              <a:t>salary</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2000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4000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6000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nvGrpSpPr>
          <p:cNvPr id="2" name="Group 1">
            <a:extLst>
              <a:ext uri="{FF2B5EF4-FFF2-40B4-BE49-F238E27FC236}">
                <a16:creationId xmlns:a16="http://schemas.microsoft.com/office/drawing/2014/main" id="{0ACB5D95-4399-4373-ABFB-39C1A7435854}"/>
              </a:ext>
            </a:extLst>
          </p:cNvPr>
          <p:cNvGrpSpPr/>
          <p:nvPr/>
        </p:nvGrpSpPr>
        <p:grpSpPr>
          <a:xfrm>
            <a:off x="7176120" y="2449919"/>
            <a:ext cx="4824536" cy="3643377"/>
            <a:chOff x="6672064" y="2449919"/>
            <a:chExt cx="5256584" cy="3643377"/>
          </a:xfrm>
        </p:grpSpPr>
        <p:sp>
          <p:nvSpPr>
            <p:cNvPr id="13" name="TextBox 12">
              <a:extLst>
                <a:ext uri="{FF2B5EF4-FFF2-40B4-BE49-F238E27FC236}">
                  <a16:creationId xmlns:a16="http://schemas.microsoft.com/office/drawing/2014/main" id="{4F9B653E-AEBB-406F-8BC4-7C9D819D5FE4}"/>
                </a:ext>
              </a:extLst>
            </p:cNvPr>
            <p:cNvSpPr txBox="1"/>
            <p:nvPr/>
          </p:nvSpPr>
          <p:spPr>
            <a:xfrm>
              <a:off x="6672064" y="2953975"/>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a:t>
              </a:r>
              <a:r>
                <a:rPr lang="en-IN" dirty="0">
                  <a:solidFill>
                    <a:schemeClr val="bg1">
                      <a:lumMod val="50000"/>
                    </a:schemeClr>
                  </a:solidFill>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a:latin typeface="Liberation Mono"/>
                </a:rPr>
                <a:t>storeID </a:t>
              </a:r>
              <a:r>
                <a:rPr lang="en-IN">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solidFill>
                    <a:schemeClr val="bg1">
                      <a:lumMod val="50000"/>
                    </a:schemeClr>
                  </a:solidFill>
                  <a:latin typeface="Liberation Mono"/>
                </a:rPr>
                <a:t>(</a:t>
              </a:r>
              <a:r>
                <a:rPr lang="en-IN" dirty="0">
                  <a:latin typeface="Liberation Mono"/>
                </a:rPr>
                <a:t>storeID</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 IN</a:t>
              </a:r>
              <a:r>
                <a:rPr lang="en-IN" dirty="0">
                  <a:solidFill>
                    <a:schemeClr val="bg1">
                      <a:lumMod val="50000"/>
                    </a:schemeClr>
                  </a:solidFill>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solidFill>
                    <a:schemeClr val="bg1">
                      <a:lumMod val="50000"/>
                    </a:schemeClr>
                  </a:solidFill>
                  <a:latin typeface="Liberation Mono"/>
                </a:rPr>
                <a:t>)</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4" name="TextBox 13">
              <a:extLst>
                <a:ext uri="{FF2B5EF4-FFF2-40B4-BE49-F238E27FC236}">
                  <a16:creationId xmlns:a16="http://schemas.microsoft.com/office/drawing/2014/main" id="{ED324714-7BE6-49E7-83DD-6886F9EFD84B}"/>
                </a:ext>
              </a:extLst>
            </p:cNvPr>
            <p:cNvSpPr txBox="1"/>
            <p:nvPr/>
          </p:nvSpPr>
          <p:spPr>
            <a:xfrm>
              <a:off x="6672064" y="2449919"/>
              <a:ext cx="3312368"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aphicFrame>
        <p:nvGraphicFramePr>
          <p:cNvPr id="15" name="Table 15">
            <a:extLst>
              <a:ext uri="{FF2B5EF4-FFF2-40B4-BE49-F238E27FC236}">
                <a16:creationId xmlns:a16="http://schemas.microsoft.com/office/drawing/2014/main" id="{E7F0FF96-B40D-4A44-A732-C23EA177D4E2}"/>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sp>
        <p:nvSpPr>
          <p:cNvPr id="17" name="TextBox 16">
            <a:extLst>
              <a:ext uri="{FF2B5EF4-FFF2-40B4-BE49-F238E27FC236}">
                <a16:creationId xmlns:a16="http://schemas.microsoft.com/office/drawing/2014/main" id="{9715DA39-DED8-415F-95B4-15DB9E15D812}"/>
              </a:ext>
            </a:extLst>
          </p:cNvPr>
          <p:cNvSpPr txBox="1"/>
          <p:nvPr/>
        </p:nvSpPr>
        <p:spPr>
          <a:xfrm>
            <a:off x="623392" y="4725144"/>
            <a:ext cx="6552728" cy="190821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solidFill>
                  <a:srgbClr val="0077AA"/>
                </a:solidFill>
                <a:latin typeface="Liberation Mono"/>
              </a:rPr>
              <a:t> VALUES</a:t>
            </a:r>
            <a:r>
              <a:rPr lang="en-US" dirty="0">
                <a:solidFill>
                  <a:schemeClr val="bg1">
                    <a:lumMod val="50000"/>
                  </a:schemeClr>
                </a:solidFill>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solidFill>
                  <a:schemeClr val="bg1">
                    <a:lumMod val="50000"/>
                  </a:schemeClr>
                </a:solidFill>
                <a:latin typeface="Liberation Mono"/>
              </a:rPr>
              <a:t>(</a:t>
            </a:r>
            <a:r>
              <a:rPr lang="en-IN" dirty="0">
                <a:solidFill>
                  <a:schemeClr val="accent4">
                    <a:lumMod val="50000"/>
                  </a:schemeClr>
                </a:solidFill>
                <a:latin typeface="Liberation Mono"/>
              </a:rPr>
              <a:t>p0</a:t>
            </a:r>
            <a:r>
              <a:rPr lang="en-IN"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IN"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1461474554"/>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Tree>
    <p:extLst>
      <p:ext uri="{BB962C8B-B14F-4D97-AF65-F5344CB8AC3E}">
        <p14:creationId xmlns:p14="http://schemas.microsoft.com/office/powerpoint/2010/main" val="439364539"/>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196977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71191125"/>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0" y="1743194"/>
            <a:ext cx="12192000" cy="4093428"/>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endParaRPr lang="en-US" dirty="0">
              <a:latin typeface="Palatino Linotype" panose="02040502050505030304" pitchFamily="18" charset="0"/>
            </a:endParaRPr>
          </a:p>
          <a:p>
            <a:pPr algn="just"/>
            <a:endParaRPr lang="en-US" dirty="0">
              <a:latin typeface="Palatino Linotype" panose="02040502050505030304" pitchFamily="18" charset="0"/>
            </a:endParaRPr>
          </a:p>
          <a:p>
            <a:pPr marL="285750" indent="-285750" algn="just">
              <a:buFont typeface="Arial" panose="020B0604020202020204" pitchFamily="34" charset="0"/>
              <a:buChar char="•"/>
            </a:pPr>
            <a:r>
              <a:rPr lang="en-US" b="1" dirty="0">
                <a:latin typeface="Palatino Linotype" panose="02040502050505030304" pitchFamily="18" charset="0"/>
              </a:rPr>
              <a:t>Relation</a:t>
            </a:r>
            <a:r>
              <a:rPr lang="en-US" dirty="0">
                <a:latin typeface="Palatino Linotype" panose="02040502050505030304" pitchFamily="18" charset="0"/>
              </a:rPr>
              <a:t> </a:t>
            </a:r>
            <a:r>
              <a:rPr lang="en-US" b="1" dirty="0">
                <a:latin typeface="Palatino Linotype" panose="02040502050505030304" pitchFamily="18" charset="0"/>
              </a:rPr>
              <a:t>key</a:t>
            </a:r>
            <a:r>
              <a:rPr lang="en-US" dirty="0">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6021288"/>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400" y="3779748"/>
            <a:ext cx="10441160" cy="369332"/>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student(roll_no, name, address, phone and age) </a:t>
            </a:r>
            <a:r>
              <a:rPr lang="en-US" dirty="0">
                <a:latin typeface="Palatino Linotype" panose="02040502050505030304" pitchFamily="18" charset="0"/>
              </a:rPr>
              <a:t>is relation schema for student relation.</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Tree>
    <p:extLst>
      <p:ext uri="{BB962C8B-B14F-4D97-AF65-F5344CB8AC3E}">
        <p14:creationId xmlns:p14="http://schemas.microsoft.com/office/powerpoint/2010/main" val="3858362783"/>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1281849"/>
            <a:ext cx="6478487" cy="1715103"/>
            <a:chOff x="2209801" y="1265224"/>
            <a:chExt cx="6478487" cy="1715103"/>
          </a:xfrm>
        </p:grpSpPr>
        <p:sp>
          <p:nvSpPr>
            <p:cNvPr id="3" name="Rectangle 2"/>
            <p:cNvSpPr/>
            <p:nvPr/>
          </p:nvSpPr>
          <p:spPr>
            <a:xfrm>
              <a:off x="2231571" y="1969257"/>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223508"/>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610995"/>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4" y="3789040"/>
            <a:ext cx="8305800" cy="2038407"/>
            <a:chOff x="1271464" y="3789040"/>
            <a:chExt cx="8305800" cy="2038407"/>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619309"/>
              <a:chOff x="2209800" y="3660939"/>
              <a:chExt cx="8305800" cy="1619309"/>
            </a:xfrm>
          </p:grpSpPr>
          <p:sp>
            <p:nvSpPr>
              <p:cNvPr id="6" name="Rectangle 5"/>
              <p:cNvSpPr/>
              <p:nvPr/>
            </p:nvSpPr>
            <p:spPr>
              <a:xfrm>
                <a:off x="2209800" y="4365849"/>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7090" y="4286263"/>
                <a:ext cx="495300" cy="149267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458115"/>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Tree>
    <p:extLst>
      <p:ext uri="{BB962C8B-B14F-4D97-AF65-F5344CB8AC3E}">
        <p14:creationId xmlns:p14="http://schemas.microsoft.com/office/powerpoint/2010/main" val="1623424744"/>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415772"/>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p:txBody>
      </p:sp>
    </p:spTree>
    <p:extLst>
      <p:ext uri="{BB962C8B-B14F-4D97-AF65-F5344CB8AC3E}">
        <p14:creationId xmlns:p14="http://schemas.microsoft.com/office/powerpoint/2010/main" val="2367677198"/>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4869436"/>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dirty="0">
                <a:solidFill>
                  <a:srgbClr val="669900"/>
                </a:solidFill>
                <a:latin typeface="Liberation Mono"/>
              </a:rPr>
              <a:t>"Employee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1412776"/>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59994516"/>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88585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552992"/>
            <a:ext cx="11809312" cy="304436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sp>
        <p:nvSpPr>
          <p:cNvPr id="7" name="TextBox 6">
            <a:extLst>
              <a:ext uri="{FF2B5EF4-FFF2-40B4-BE49-F238E27FC236}">
                <a16:creationId xmlns:a16="http://schemas.microsoft.com/office/drawing/2014/main" id="{17A98C40-890D-42D3-AED7-64811ED6D3F7}"/>
              </a:ext>
            </a:extLst>
          </p:cNvPr>
          <p:cNvSpPr txBox="1"/>
          <p:nvPr/>
        </p:nvSpPr>
        <p:spPr>
          <a:xfrm>
            <a:off x="7771667" y="697412"/>
            <a:ext cx="4428645" cy="707886"/>
          </a:xfrm>
          <a:prstGeom prst="rect">
            <a:avLst/>
          </a:prstGeom>
          <a:noFill/>
        </p:spPr>
        <p:txBody>
          <a:bodyPr wrap="square">
            <a:spAutoFit/>
          </a:bodyPr>
          <a:lstStyle/>
          <a:p>
            <a:r>
              <a:rPr lang="en-US" sz="2000" b="1" i="0" dirty="0">
                <a:solidFill>
                  <a:srgbClr val="5F6368"/>
                </a:solidFill>
                <a:effectLst/>
                <a:latin typeface="arial" panose="020B0604020202020204" pitchFamily="34" charset="0"/>
              </a:rPr>
              <a:t>Domain</a:t>
            </a:r>
            <a:r>
              <a:rPr lang="en-US" sz="2000" b="0" i="0" dirty="0">
                <a:solidFill>
                  <a:srgbClr val="4D5156"/>
                </a:solidFill>
                <a:effectLst/>
                <a:latin typeface="arial" panose="020B0604020202020204" pitchFamily="34" charset="0"/>
              </a:rPr>
              <a:t> refers to all the valid values which a column may contain. </a:t>
            </a:r>
            <a:endParaRPr lang="en-IN" sz="2000" dirty="0"/>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Tree>
    <p:extLst>
      <p:ext uri="{BB962C8B-B14F-4D97-AF65-F5344CB8AC3E}">
        <p14:creationId xmlns:p14="http://schemas.microsoft.com/office/powerpoint/2010/main" val="3490093090"/>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10" name="TextBox 9">
            <a:extLst>
              <a:ext uri="{FF2B5EF4-FFF2-40B4-BE49-F238E27FC236}">
                <a16:creationId xmlns:a16="http://schemas.microsoft.com/office/drawing/2014/main" id="{BF021BEA-1BAC-4B1F-A667-E14543C77BBD}"/>
              </a:ext>
            </a:extLst>
          </p:cNvPr>
          <p:cNvSpPr txBox="1"/>
          <p:nvPr/>
        </p:nvSpPr>
        <p:spPr>
          <a:xfrm>
            <a:off x="6113673" y="1987398"/>
            <a:ext cx="5514325" cy="2542363"/>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R1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numberString;</a:t>
            </a:r>
            <a:endParaRPr lang="en-IN" dirty="0">
              <a:latin typeface="Liberation Mono"/>
              <a:cs typeface="Arial" pitchFamily="34" charset="0"/>
            </a:endParaRPr>
          </a:p>
        </p:txBody>
      </p:sp>
      <p:sp>
        <p:nvSpPr>
          <p:cNvPr id="7" name="Rectangle 6">
            <a:extLst>
              <a:ext uri="{FF2B5EF4-FFF2-40B4-BE49-F238E27FC236}">
                <a16:creationId xmlns:a16="http://schemas.microsoft.com/office/drawing/2014/main" id="{3F2F3E05-346E-4EE1-A38F-3ACA0D6CD670}"/>
              </a:ext>
            </a:extLst>
          </p:cNvPr>
          <p:cNvSpPr/>
          <p:nvPr/>
        </p:nvSpPr>
        <p:spPr>
          <a:xfrm>
            <a:off x="3215680" y="1987398"/>
            <a:ext cx="2741858" cy="378885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p:txBody>
      </p:sp>
      <p:grpSp>
        <p:nvGrpSpPr>
          <p:cNvPr id="3" name="Group 2">
            <a:extLst>
              <a:ext uri="{FF2B5EF4-FFF2-40B4-BE49-F238E27FC236}">
                <a16:creationId xmlns:a16="http://schemas.microsoft.com/office/drawing/2014/main" id="{DD5AD7AF-DE6C-40AC-A337-1859BE9BD26C}"/>
              </a:ext>
            </a:extLst>
          </p:cNvPr>
          <p:cNvGrpSpPr/>
          <p:nvPr/>
        </p:nvGrpSpPr>
        <p:grpSpPr>
          <a:xfrm>
            <a:off x="6113672" y="4869160"/>
            <a:ext cx="5814975" cy="1768850"/>
            <a:chOff x="5673867" y="4727466"/>
            <a:chExt cx="6254781" cy="1768850"/>
          </a:xfrm>
        </p:grpSpPr>
        <p:sp>
          <p:nvSpPr>
            <p:cNvPr id="8" name="Rectangle 7">
              <a:extLst>
                <a:ext uri="{FF2B5EF4-FFF2-40B4-BE49-F238E27FC236}">
                  <a16:creationId xmlns:a16="http://schemas.microsoft.com/office/drawing/2014/main" id="{3D3A9E5F-89E5-4D5B-9731-CEE159F2D1E1}"/>
                </a:ext>
              </a:extLst>
            </p:cNvPr>
            <p:cNvSpPr/>
            <p:nvPr/>
          </p:nvSpPr>
          <p:spPr>
            <a:xfrm>
              <a:off x="5807968" y="5580571"/>
              <a:ext cx="2340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238456" y="5615947"/>
              <a:ext cx="2340000" cy="88036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Tree>
    <p:extLst>
      <p:ext uri="{BB962C8B-B14F-4D97-AF65-F5344CB8AC3E}">
        <p14:creationId xmlns:p14="http://schemas.microsoft.com/office/powerpoint/2010/main" val="1256742152"/>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2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59124334"/>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558393389"/>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Tree>
    <p:extLst>
      <p:ext uri="{BB962C8B-B14F-4D97-AF65-F5344CB8AC3E}">
        <p14:creationId xmlns:p14="http://schemas.microsoft.com/office/powerpoint/2010/main" val="518904722"/>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20033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(expr1, expr2 , expr3)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AS R1;</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solidFill>
                  <a:schemeClr val="tx1">
                    <a:lumMod val="65000"/>
                    <a:lumOff val="35000"/>
                  </a:schemeClr>
                </a:solidFill>
                <a:latin typeface="Liberation Mono"/>
              </a:rPr>
              <a:t>)</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p>
        </p:txBody>
      </p:sp>
      <p:sp>
        <p:nvSpPr>
          <p:cNvPr id="8" name="Rectangle 7"/>
          <p:cNvSpPr/>
          <p:nvPr/>
        </p:nvSpPr>
        <p:spPr>
          <a:xfrm>
            <a:off x="431764" y="3212976"/>
            <a:ext cx="11568891" cy="144655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D4A68"/>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D4A68"/>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FF0000"/>
                </a:solidFill>
                <a:latin typeface="Liberation Mono"/>
                <a:ea typeface="Times New Roman" panose="02020603050405020304" pitchFamily="18" charset="0"/>
              </a:rPr>
              <a:t>  </a:t>
            </a:r>
            <a:r>
              <a:rPr lang="en-IN" dirty="0">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D4A68"/>
                </a:solidFill>
                <a:latin typeface="Liberation Mono"/>
              </a:rPr>
              <a:t>CASE</a:t>
            </a:r>
            <a:r>
              <a:rPr lang="en-IN" dirty="0">
                <a:latin typeface="Liberation Mono"/>
              </a:rPr>
              <a:t> type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944683"/>
            <a:ext cx="11737303" cy="3508653"/>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D4A68"/>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a:t>
            </a:r>
            <a:r>
              <a:rPr lang="en-US" dirty="0">
                <a:solidFill>
                  <a:schemeClr val="bg1">
                    <a:lumMod val="50000"/>
                  </a:schemeClr>
                </a:solidFill>
                <a:latin typeface="Liberation Mono"/>
              </a:rPr>
              <a:t>(</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solidFill>
                  <a:schemeClr val="bg1">
                    <a:lumMod val="50000"/>
                  </a:schemeClr>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D4A68"/>
                </a:solidFill>
                <a:latin typeface="Liberation Mono"/>
              </a:rPr>
              <a:t>END</a:t>
            </a:r>
            <a:r>
              <a:rPr lang="en-US" dirty="0">
                <a:latin typeface="Liberation Mono"/>
              </a:rPr>
              <a:t> R1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3032202"/>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b="1" i="0" dirty="0">
                  <a:solidFill>
                    <a:schemeClr val="bg1">
                      <a:lumMod val="50000"/>
                    </a:schemeClr>
                  </a:solidFill>
                  <a:effectLst/>
                  <a:latin typeface="Courier New" panose="02070309020205020404" pitchFamily="49" charset="0"/>
                </a:rPr>
                <a:t>(</a:t>
              </a:r>
              <a:r>
                <a:rPr lang="en-US" dirty="0">
                  <a:solidFill>
                    <a:srgbClr val="333333"/>
                  </a:solidFill>
                  <a:latin typeface="Courier New" panose="02070309020205020404" pitchFamily="49" charset="0"/>
                </a:rPr>
                <a:t>custID</a:t>
              </a:r>
              <a:r>
                <a:rPr lang="en-US" b="1" i="0" dirty="0">
                  <a:solidFill>
                    <a:schemeClr val="bg1">
                      <a:lumMod val="50000"/>
                    </a:schemeClr>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CASE</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1</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2</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CASE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b="1" dirty="0">
                  <a:solidFill>
                    <a:srgbClr val="333333"/>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END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11" name="Rectangle 1">
            <a:extLst>
              <a:ext uri="{FF2B5EF4-FFF2-40B4-BE49-F238E27FC236}">
                <a16:creationId xmlns:a16="http://schemas.microsoft.com/office/drawing/2014/main" id="{B8A68006-ED56-4048-9949-B4DD0651201D}"/>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2981851"/>
            <a:ext cx="1070479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D4A68"/>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END</a:t>
            </a:r>
            <a:r>
              <a:rPr lang="en-IN" dirty="0">
                <a:latin typeface="Liberation Mono"/>
              </a:rPr>
              <a:t> "Customer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11" name="Rectangle 1">
            <a:extLst>
              <a:ext uri="{FF2B5EF4-FFF2-40B4-BE49-F238E27FC236}">
                <a16:creationId xmlns:a16="http://schemas.microsoft.com/office/drawing/2014/main" id="{1D4CDDBC-EEE5-413A-8EB9-5878904D606F}"/>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Tree>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graphicFrame>
        <p:nvGraphicFramePr>
          <p:cNvPr id="10" name="Table 9"/>
          <p:cNvGraphicFramePr>
            <a:graphicFrameLocks noGrp="1"/>
          </p:cNvGraphicFramePr>
          <p:nvPr>
            <p:extLst>
              <p:ext uri="{D42A27DB-BD31-4B8C-83A1-F6EECF244321}">
                <p14:modId xmlns:p14="http://schemas.microsoft.com/office/powerpoint/2010/main" val="995565742"/>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dirty="0">
                <a:solidFill>
                  <a:schemeClr val="tx2"/>
                </a:solidFill>
                <a:latin typeface="Liberation Mono"/>
              </a:rPr>
              <a:t>expr1,</a:t>
            </a:r>
            <a:r>
              <a:rPr lang="en-IN" sz="2000" dirty="0">
                <a:solidFill>
                  <a:srgbClr val="0077AA"/>
                </a:solidFill>
                <a:latin typeface="Liberation Mono"/>
              </a:rPr>
              <a:t> </a:t>
            </a:r>
            <a:r>
              <a:rPr lang="en-IN" sz="2000"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Tree>
    <p:extLst>
      <p:ext uri="{BB962C8B-B14F-4D97-AF65-F5344CB8AC3E}">
        <p14:creationId xmlns:p14="http://schemas.microsoft.com/office/powerpoint/2010/main" val="198625924"/>
      </p:ext>
    </p:extLst>
  </p:cSld>
  <p:clrMapOvr>
    <a:masterClrMapping/>
  </p:clrMapOvr>
  <p:transition/>
</p:sld>
</file>

<file path=ppt/slides/slide3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dirty="0">
                <a:solidFill>
                  <a:schemeClr val="tx2"/>
                </a:solidFill>
                <a:latin typeface="Liberation Mono"/>
              </a:rPr>
              <a:t>expr1, 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
        <p:nvSpPr>
          <p:cNvPr id="8" name="TextBox 7">
            <a:extLst>
              <a:ext uri="{FF2B5EF4-FFF2-40B4-BE49-F238E27FC236}">
                <a16:creationId xmlns:a16="http://schemas.microsoft.com/office/drawing/2014/main" id="{E83AFDC3-327C-4C89-B524-3E7125B6E29B}"/>
              </a:ext>
            </a:extLst>
          </p:cNvPr>
          <p:cNvSpPr txBox="1"/>
          <p:nvPr/>
        </p:nvSpPr>
        <p:spPr>
          <a:xfrm>
            <a:off x="1271464" y="75920"/>
            <a:ext cx="720080" cy="369332"/>
          </a:xfrm>
          <a:prstGeom prst="rect">
            <a:avLst/>
          </a:prstGeom>
          <a:noFill/>
        </p:spPr>
        <p:txBody>
          <a:bodyPr wrap="square">
            <a:spAutoFit/>
          </a:bodyPr>
          <a:lstStyle/>
          <a:p>
            <a:r>
              <a:rPr lang="en-IN" dirty="0">
                <a:solidFill>
                  <a:schemeClr val="accent5">
                    <a:lumMod val="75000"/>
                  </a:schemeClr>
                </a:solidFill>
                <a:latin typeface="Liberation Mono"/>
                <a:cs typeface="Arial" panose="020B0604020202020204" pitchFamily="34" charset="0"/>
              </a:rPr>
              <a:t>=</a:t>
            </a:r>
            <a:endParaRPr lang="en-IN" dirty="0"/>
          </a:p>
        </p:txBody>
      </p:sp>
    </p:spTree>
    <p:extLst>
      <p:ext uri="{BB962C8B-B14F-4D97-AF65-F5344CB8AC3E}">
        <p14:creationId xmlns:p14="http://schemas.microsoft.com/office/powerpoint/2010/main" val="3149576464"/>
      </p:ext>
    </p:extLst>
  </p:cSld>
  <p:clrMapOvr>
    <a:masterClrMapping/>
  </p:clrMapOvr>
  <p:transition/>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dirty="0">
                <a:solidFill>
                  <a:schemeClr val="tx2"/>
                </a:solidFill>
                <a:latin typeface="Liberation Mono"/>
              </a:rPr>
              <a:t>unit</a:t>
            </a:r>
            <a:r>
              <a:rPr lang="en-IN" sz="2000" dirty="0">
                <a:solidFill>
                  <a:srgbClr val="0077AA"/>
                </a:solidFill>
                <a:latin typeface="Liberation Mono"/>
              </a:rPr>
              <a:t> FROM </a:t>
            </a:r>
            <a:r>
              <a:rPr lang="en-IN" sz="2000"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PERIOD_DIFF(Period1, Period2);</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589690581"/>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683895"/>
            <a:ext cx="11377264"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3663526264"/>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AND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OR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0 R1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93252829"/>
              </p:ext>
            </p:extLst>
          </p:nvPr>
        </p:nvGraphicFramePr>
        <p:xfrm>
          <a:off x="406800" y="507785"/>
          <a:ext cx="11376000" cy="6233583"/>
        </p:xfrm>
        <a:graphic>
          <a:graphicData uri="http://schemas.openxmlformats.org/drawingml/2006/table">
            <a:tbl>
              <a:tblPr firstRow="1" bandRow="1">
                <a:tableStyleId>{7E9639D4-E3E2-4D34-9284-5A2195B3D0D7}</a:tableStyleId>
              </a:tblPr>
              <a:tblGrid>
                <a:gridCol w="2664864">
                  <a:extLst>
                    <a:ext uri="{9D8B030D-6E8A-4147-A177-3AD203B41FA5}">
                      <a16:colId xmlns:a16="http://schemas.microsoft.com/office/drawing/2014/main" val="20000"/>
                    </a:ext>
                  </a:extLst>
                </a:gridCol>
                <a:gridCol w="871113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CHAR(N</a:t>
                      </a:r>
                      <a:r>
                        <a:rPr kumimoji="0" lang="en-IN" sz="1800" kern="1200" dirty="0">
                          <a:solidFill>
                            <a:schemeClr val="tx1"/>
                          </a:solidFill>
                          <a:latin typeface="Liberation Mono"/>
                          <a:ea typeface="+mn-ea"/>
                          <a:cs typeface="+mn-cs"/>
                        </a:rPr>
                        <a:t>, ,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#op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ELT(N</a:t>
                      </a:r>
                      <a:r>
                        <a:rPr kumimoji="0" lang="en-IN" sz="1800" kern="1200" dirty="0">
                          <a:solidFill>
                            <a:schemeClr val="tx1"/>
                          </a:solidFill>
                          <a:latin typeface="Liberation Mono"/>
                          <a:ea typeface="+mn-ea"/>
                          <a:cs typeface="+mn-cs"/>
                        </a:rPr>
                        <a:t>,</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str3</a:t>
                      </a:r>
                      <a:r>
                        <a:rPr kumimoji="0" lang="en-IN" sz="1800" kern="1200" dirty="0">
                          <a:solidFill>
                            <a:schemeClr val="tx1"/>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7011491"/>
              </p:ext>
            </p:extLst>
          </p:nvPr>
        </p:nvGraphicFramePr>
        <p:xfrm>
          <a:off x="406800" y="612000"/>
          <a:ext cx="11376000" cy="3751578"/>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kern="1200" dirty="0">
                          <a:solidFill>
                            <a:schemeClr val="tx2"/>
                          </a:solidFill>
                          <a:latin typeface="Liberation Mono"/>
                          <a:ea typeface="+mn-ea"/>
                          <a:cs typeface="+mn-cs"/>
                        </a:rPr>
                        <a:t>expr1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184665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a:t>
            </a:r>
            <a:r>
              <a:rPr lang="en-US" dirty="0">
                <a:solidFill>
                  <a:srgbClr val="990055"/>
                </a:solidFill>
                <a:latin typeface="Liberation Mono"/>
              </a:rPr>
              <a:t>20</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sal/</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6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dirty="0">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p:txBody>
      </p:sp>
    </p:spTree>
    <p:extLst>
      <p:ext uri="{BB962C8B-B14F-4D97-AF65-F5344CB8AC3E}">
        <p14:creationId xmlns:p14="http://schemas.microsoft.com/office/powerpoint/2010/main" val="981062780"/>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087908960"/>
              </p:ext>
            </p:extLst>
          </p:nvPr>
        </p:nvGraphicFramePr>
        <p:xfrm>
          <a:off x="406800" y="612000"/>
          <a:ext cx="11376000" cy="3096681"/>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406800" y="3933056"/>
            <a:ext cx="11376000" cy="276998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tx1">
                    <a:lumMod val="65000"/>
                    <a:lumOff val="35000"/>
                  </a:schemeClr>
                </a:solidFill>
                <a:latin typeface="Liberation Mono"/>
              </a:rPr>
              <a:t>)))</a:t>
            </a:r>
            <a:r>
              <a:rPr lang="en-US" dirty="0">
                <a:latin typeface="Liberation Mono"/>
              </a:rPr>
              <a:t> "Title Case" </a:t>
            </a:r>
            <a:r>
              <a:rPr lang="en-US" dirty="0">
                <a:solidFill>
                  <a:srgbClr val="0077AA"/>
                </a:solidFill>
                <a:latin typeface="Liberation Mono"/>
                <a:cs typeface="Times New Roman" panose="02020603050405020304" pitchFamily="18" charset="0"/>
              </a:rPr>
              <a:t>FROM</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tx1">
                    <a:lumMod val="65000"/>
                    <a:lumOff val="35000"/>
                  </a:schemeClr>
                </a:solidFill>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2143790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232202"/>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isolation property ensures that another transaction sees the transferred funds in one account or the other, but not in both, nor in neither.</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894292196"/>
              </p:ext>
            </p:extLst>
          </p:nvPr>
        </p:nvGraphicFramePr>
        <p:xfrm>
          <a:off x="406800" y="612000"/>
          <a:ext cx="11376000" cy="3964092"/>
        </p:xfrm>
        <a:graphic>
          <a:graphicData uri="http://schemas.openxmlformats.org/drawingml/2006/table">
            <a:tbl>
              <a:tblPr firstRow="1" bandRow="1">
                <a:tableStyleId>{7E9639D4-E3E2-4D34-9284-5A2195B3D0D7}</a:tableStyleId>
              </a:tblPr>
              <a:tblGrid>
                <a:gridCol w="3057300">
                  <a:extLst>
                    <a:ext uri="{9D8B030D-6E8A-4147-A177-3AD203B41FA5}">
                      <a16:colId xmlns:a16="http://schemas.microsoft.com/office/drawing/2014/main" val="20000"/>
                    </a:ext>
                  </a:extLst>
                </a:gridCol>
                <a:gridCol w="83187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from_str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0" y="4679845"/>
            <a:ext cx="12192000" cy="200054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1,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p:txBody>
      </p:sp>
    </p:spTree>
    <p:extLst>
      <p:ext uri="{BB962C8B-B14F-4D97-AF65-F5344CB8AC3E}">
        <p14:creationId xmlns:p14="http://schemas.microsoft.com/office/powerpoint/2010/main" val="1549864259"/>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p:txBody>
      </p:sp>
      <p:sp>
        <p:nvSpPr>
          <p:cNvPr id="4" name="TextBox 3">
            <a:extLst>
              <a:ext uri="{FF2B5EF4-FFF2-40B4-BE49-F238E27FC236}">
                <a16:creationId xmlns:a16="http://schemas.microsoft.com/office/drawing/2014/main" id="{A347D7FC-4A72-4387-820C-9DDB5A36F459}"/>
              </a:ext>
            </a:extLst>
          </p:cNvPr>
          <p:cNvSpPr txBox="1"/>
          <p:nvPr/>
        </p:nvSpPr>
        <p:spPr>
          <a:xfrm>
            <a:off x="422013" y="1556792"/>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219745"/>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-1.23</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-1.58</a:t>
            </a:r>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990055"/>
                </a:solidFill>
                <a:latin typeface="Liberation Mono"/>
              </a:rPr>
              <a:t>899999</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100000</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OTP;</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Tree>
    <p:extLst>
      <p:ext uri="{BB962C8B-B14F-4D97-AF65-F5344CB8AC3E}">
        <p14:creationId xmlns:p14="http://schemas.microsoft.com/office/powerpoint/2010/main" val="1151865872"/>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can 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dirty="0">
                <a:solidFill>
                  <a:srgbClr val="000000"/>
                </a:solidFill>
                <a:latin typeface="Liberation Mono"/>
              </a:rPr>
              <a:t>col_name</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LIMIT</a:t>
            </a:r>
            <a:r>
              <a:rPr lang="en-US" sz="2000" dirty="0">
                <a:solidFill>
                  <a:srgbClr val="000000"/>
                </a:solidFill>
                <a:latin typeface="Liberation Mono"/>
              </a:rPr>
              <a:t> number </a:t>
            </a:r>
            <a:r>
              <a:rPr lang="en-US" sz="2000" dirty="0">
                <a:solidFill>
                  <a:srgbClr val="999999"/>
                </a:solidFill>
                <a:latin typeface="Liberation Mono"/>
              </a:rPr>
              <a:t>[</a:t>
            </a:r>
            <a:r>
              <a:rPr lang="en-US" sz="2000" dirty="0">
                <a:solidFill>
                  <a:srgbClr val="0077AA"/>
                </a:solidFill>
                <a:latin typeface="Liberation Mono"/>
              </a:rPr>
              <a:t>OFFSET</a:t>
            </a:r>
            <a:r>
              <a:rPr lang="en-US" sz="2000" dirty="0">
                <a:solidFill>
                  <a:srgbClr val="000000"/>
                </a:solidFill>
                <a:latin typeface="Liberation Mono"/>
              </a:rPr>
              <a:t> number</a:t>
            </a:r>
            <a:r>
              <a:rPr lang="en-US" sz="2000" dirty="0">
                <a:solidFill>
                  <a:srgbClr val="999999"/>
                </a:solidFill>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Tree>
    <p:extLst>
      <p:ext uri="{BB962C8B-B14F-4D97-AF65-F5344CB8AC3E}">
        <p14:creationId xmlns:p14="http://schemas.microsoft.com/office/powerpoint/2010/main" val="967305241"/>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5157192"/>
            <a:ext cx="11809312" cy="1692771"/>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 </a:t>
            </a:r>
          </a:p>
        </p:txBody>
      </p:sp>
      <p:sp>
        <p:nvSpPr>
          <p:cNvPr id="9" name="Rectangle 8">
            <a:extLst>
              <a:ext uri="{FF2B5EF4-FFF2-40B4-BE49-F238E27FC236}">
                <a16:creationId xmlns:a16="http://schemas.microsoft.com/office/drawing/2014/main" id="{60D289BB-1439-4DB8-B315-C4DAAACB6F54}"/>
              </a:ext>
            </a:extLst>
          </p:cNvPr>
          <p:cNvSpPr/>
          <p:nvPr/>
        </p:nvSpPr>
        <p:spPr>
          <a:xfrm>
            <a:off x="119336" y="97468"/>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476672"/>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alias_name], expression1 [ [as] alias_name], expression2 [ [as] alias_name]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where_condition2 &gt;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expr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position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having_condition1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having_condition2 &gt;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expr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position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[offset,] 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row_count OFFSET offset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UPDATE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 value </a:t>
            </a:r>
            <a:r>
              <a:rPr lang="en-IN" sz="2000" dirty="0">
                <a:latin typeface="Liberation Mono"/>
              </a:rPr>
              <a:t>|</a:t>
            </a:r>
            <a:r>
              <a:rPr lang="en-IN" sz="2000" dirty="0">
                <a:solidFill>
                  <a:srgbClr val="0077AA"/>
                </a:solidFill>
                <a:latin typeface="Liberation Mono"/>
              </a:rPr>
              <a:t> DEFAULT }</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1730" y="3124200"/>
            <a:ext cx="5180925"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To sort a result, use an ORDER BY clause.</a:t>
            </a:r>
          </a:p>
        </p:txBody>
      </p:sp>
      <p:sp>
        <p:nvSpPr>
          <p:cNvPr id="6" name="Rectangle 5"/>
          <p:cNvSpPr/>
          <p:nvPr/>
        </p:nvSpPr>
        <p:spPr>
          <a:xfrm>
            <a:off x="303539" y="3764066"/>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Tree>
    <p:extLst>
      <p:ext uri="{BB962C8B-B14F-4D97-AF65-F5344CB8AC3E}">
        <p14:creationId xmlns:p14="http://schemas.microsoft.com/office/powerpoint/2010/main" val="1630039859"/>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1" name="Rectangle 60">
            <a:extLst>
              <a:ext uri="{FF2B5EF4-FFF2-40B4-BE49-F238E27FC236}">
                <a16:creationId xmlns:a16="http://schemas.microsoft.com/office/drawing/2014/main" id="{A0754C73-2F69-44A5-BD3C-C284BFC30F58}"/>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Tree>
    <p:extLst>
      <p:ext uri="{BB962C8B-B14F-4D97-AF65-F5344CB8AC3E}">
        <p14:creationId xmlns:p14="http://schemas.microsoft.com/office/powerpoint/2010/main" val="3515243402"/>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1340768"/>
            <a:ext cx="11809310" cy="545085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NOT NULL</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ename;</a:t>
            </a:r>
            <a:endParaRPr lang="en-IN" dirty="0">
              <a:solidFill>
                <a:schemeClr val="tx1">
                  <a:lumMod val="85000"/>
                  <a:lumOff val="15000"/>
                </a:schemeClr>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BF1557B7-1BAB-4F9E-90BB-2E5F28D5346D}"/>
              </a:ext>
            </a:extLst>
          </p:cNvPr>
          <p:cNvSpPr/>
          <p:nvPr/>
        </p:nvSpPr>
        <p:spPr>
          <a:xfrm>
            <a:off x="191346" y="228795"/>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Tree>
    <p:extLst>
      <p:ext uri="{BB962C8B-B14F-4D97-AF65-F5344CB8AC3E}">
        <p14:creationId xmlns:p14="http://schemas.microsoft.com/office/powerpoint/2010/main" val="3511890637"/>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13285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721230"/>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2911624"/>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805264"/>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005064"/>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204864"/>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0892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139947438"/>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955369" y="2560471"/>
            <a:ext cx="8795366"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 </a:t>
            </a:r>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9" name="Rectangle 8">
            <a:extLst>
              <a:ext uri="{FF2B5EF4-FFF2-40B4-BE49-F238E27FC236}">
                <a16:creationId xmlns:a16="http://schemas.microsoft.com/office/drawing/2014/main" id="{8CE928B2-CC82-4905-89B0-168119B134B8}"/>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42BD7AD7-2232-4C95-B376-67CE7D3A67B5}"/>
              </a:ext>
            </a:extLst>
          </p:cNvPr>
          <p:cNvSpPr txBox="1"/>
          <p:nvPr/>
        </p:nvSpPr>
        <p:spPr>
          <a:xfrm>
            <a:off x="2938038" y="6167045"/>
            <a:ext cx="913462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25291109"/>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533426059"/>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7" name="Rectangle 6">
            <a:extLst>
              <a:ext uri="{FF2B5EF4-FFF2-40B4-BE49-F238E27FC236}">
                <a16:creationId xmlns:a16="http://schemas.microsoft.com/office/drawing/2014/main" id="{C5366487-8218-4A87-9657-278070489131}"/>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Tree>
    <p:extLst>
      <p:ext uri="{BB962C8B-B14F-4D97-AF65-F5344CB8AC3E}">
        <p14:creationId xmlns:p14="http://schemas.microsoft.com/office/powerpoint/2010/main" val="4091968451"/>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354324457"/>
              </p:ext>
            </p:extLst>
          </p:nvPr>
        </p:nvGraphicFramePr>
        <p:xfrm>
          <a:off x="335360" y="1605136"/>
          <a:ext cx="11593288" cy="1889748"/>
        </p:xfrm>
        <a:graphic>
          <a:graphicData uri="http://schemas.openxmlformats.org/drawingml/2006/table">
            <a:tbl>
              <a:tblPr firstRow="1" bandRow="1">
                <a:tableStyleId>{7E9639D4-E3E2-4D34-9284-5A2195B3D0D7}</a:tableStyleId>
              </a:tblPr>
              <a:tblGrid>
                <a:gridCol w="3168352">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0B45598B-3435-4FB4-BA9E-389C59DF1284}"/>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91345" y="1772816"/>
            <a:ext cx="11809310" cy="337335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endParaRPr lang="en-IN" dirty="0">
              <a:solidFill>
                <a:srgbClr val="000000"/>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07750ECE-68B7-4B8F-BA73-0BEF6158C3A0}"/>
              </a:ext>
            </a:extLst>
          </p:cNvPr>
          <p:cNvSpPr/>
          <p:nvPr/>
        </p:nvSpPr>
        <p:spPr>
          <a:xfrm>
            <a:off x="387116" y="47443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Tree>
    <p:extLst>
      <p:ext uri="{BB962C8B-B14F-4D97-AF65-F5344CB8AC3E}">
        <p14:creationId xmlns:p14="http://schemas.microsoft.com/office/powerpoint/2010/main" val="2020883761"/>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1461939"/>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22093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191344" y="1212442"/>
            <a:ext cx="3456384" cy="1277273"/>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p>
          <a:p>
            <a:pPr marL="723900"/>
            <a:r>
              <a:rPr lang="en-US" sz="2200" b="0" i="0" dirty="0">
                <a:solidFill>
                  <a:srgbClr val="A67F59"/>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1" dirty="0">
                <a:solidFill>
                  <a:srgbClr val="000000"/>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0002" y="34290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6869788" cy="76944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000" dirty="0">
                <a:solidFill>
                  <a:srgbClr val="669900"/>
                </a:solidFill>
                <a:latin typeface="Liberation Mono"/>
              </a:rPr>
              <a:t># will return Empty set</a:t>
            </a:r>
            <a:endParaRPr lang="en-IN" dirty="0">
              <a:solidFill>
                <a:srgbClr val="669900"/>
              </a:solidFill>
              <a:latin typeface="Liberation Mono"/>
            </a:endParaRP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101844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04620343"/>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1" name="Rectangle 10">
            <a:extLst>
              <a:ext uri="{FF2B5EF4-FFF2-40B4-BE49-F238E27FC236}">
                <a16:creationId xmlns:a16="http://schemas.microsoft.com/office/drawing/2014/main" id="{511801E8-18AB-43BB-8D6A-651EBD65C067}"/>
              </a:ext>
            </a:extLst>
          </p:cNvPr>
          <p:cNvSpPr/>
          <p:nvPr/>
        </p:nvSpPr>
        <p:spPr>
          <a:xfrm>
            <a:off x="407368" y="1762962"/>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3232024903"/>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26839" y="1916832"/>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solidFill>
                  <a:srgbClr val="999999"/>
                </a:solidFill>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endParaRPr lang="en-US" sz="2200" dirty="0">
              <a:solidFill>
                <a:srgbClr val="000000"/>
              </a:solidFill>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1" dirty="0">
                <a:solidFill>
                  <a:srgbClr val="000000"/>
                </a:solidFill>
                <a:effectLst/>
                <a:latin typeface="Liberation Mono"/>
              </a:rPr>
              <a:t>subquery</a:t>
            </a:r>
            <a:r>
              <a:rPr lang="en-US" sz="2400" b="0" i="0" dirty="0">
                <a:solidFill>
                  <a:srgbClr val="999999"/>
                </a:solidFill>
                <a:effectLst/>
                <a:latin typeface="Liberation Mono"/>
              </a:rPr>
              <a:t>)</a:t>
            </a:r>
            <a:endParaRPr lang="en-US" sz="2400" dirty="0">
              <a:solidFill>
                <a:srgbClr val="999999"/>
              </a:solidFill>
              <a:latin typeface="Liberation Mono"/>
            </a:endParaRPr>
          </a:p>
        </p:txBody>
      </p:sp>
    </p:spTree>
    <p:extLst>
      <p:ext uri="{BB962C8B-B14F-4D97-AF65-F5344CB8AC3E}">
        <p14:creationId xmlns:p14="http://schemas.microsoft.com/office/powerpoint/2010/main" val="3829025191"/>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a:t>
            </a:r>
            <a:r>
              <a:rPr lang="en-US" sz="2000" dirty="0">
                <a:solidFill>
                  <a:schemeClr val="tx1">
                    <a:lumMod val="65000"/>
                    <a:lumOff val="35000"/>
                  </a:schemeClr>
                </a:solidFill>
                <a:latin typeface="Liberation Mono"/>
                <a:cs typeface="Arial" panose="020B0604020202020204" pitchFamily="34" charset="0"/>
              </a:rPr>
              <a:t>v1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77AA"/>
                </a:solidFill>
                <a:latin typeface="Liberation Mono"/>
                <a:cs typeface="Arial" panose="020B0604020202020204" pitchFamily="34" charset="0"/>
              </a:rPr>
              <a:t>)</a:t>
            </a:r>
          </a:p>
          <a:p>
            <a:r>
              <a:rPr lang="en-US" sz="2000" dirty="0">
                <a:solidFill>
                  <a:srgbClr val="0077AA"/>
                </a:solidFill>
                <a:latin typeface="Liberation Mono"/>
                <a:cs typeface="Arial" panose="020B0604020202020204" pitchFamily="34" charset="0"/>
              </a:rPr>
              <a:t>column | expression IN (</a:t>
            </a:r>
            <a:r>
              <a:rPr lang="en-US" sz="2000" dirty="0">
                <a:solidFill>
                  <a:schemeClr val="tx1">
                    <a:lumMod val="65000"/>
                    <a:lumOff val="35000"/>
                  </a:schemeClr>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22111172"/>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8037" y="1772816"/>
            <a:ext cx="5878272"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0077AA"/>
                </a:solidFill>
                <a:latin typeface="Liberation Mono"/>
              </a:rPr>
              <a:t>AND</a:t>
            </a:r>
            <a:r>
              <a:rPr lang="en-US" sz="2200" b="0" i="1" dirty="0">
                <a:solidFill>
                  <a:srgbClr val="000000"/>
                </a:solidFill>
                <a:effectLst/>
                <a:latin typeface="Liberation Mono"/>
              </a:rPr>
              <a:t> expr2</a:t>
            </a:r>
            <a:endParaRPr lang="en-IN" sz="2200" dirty="0"/>
          </a:p>
        </p:txBody>
      </p:sp>
    </p:spTree>
    <p:extLst>
      <p:ext uri="{BB962C8B-B14F-4D97-AF65-F5344CB8AC3E}">
        <p14:creationId xmlns:p14="http://schemas.microsoft.com/office/powerpoint/2010/main" val="3091431454"/>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a:t>
            </a:r>
            <a:r>
              <a:rPr lang="en-US" sz="2000" dirty="0">
                <a:solidFill>
                  <a:schemeClr val="tx1">
                    <a:lumMod val="65000"/>
                    <a:lumOff val="35000"/>
                  </a:schemeClr>
                </a:solidFill>
                <a:latin typeface="Liberation Mono"/>
                <a:cs typeface="Arial" panose="020B0604020202020204" pitchFamily="34" charset="0"/>
              </a:rPr>
              <a:t>start</a:t>
            </a:r>
            <a:r>
              <a:rPr lang="en-US" sz="2000" dirty="0">
                <a:solidFill>
                  <a:schemeClr val="tx2"/>
                </a:solidFill>
                <a:latin typeface="Liberation Mono"/>
                <a:cs typeface="Arial" panose="020B0604020202020204" pitchFamily="34" charset="0"/>
              </a:rPr>
              <a:t>_expression</a:t>
            </a:r>
            <a:r>
              <a:rPr lang="en-US" sz="2000" dirty="0">
                <a:solidFill>
                  <a:srgbClr val="0077AA"/>
                </a:solidFill>
                <a:latin typeface="Liberation Mono"/>
                <a:cs typeface="Arial" panose="020B0604020202020204" pitchFamily="34" charset="0"/>
              </a:rPr>
              <a:t> AND </a:t>
            </a:r>
            <a:r>
              <a:rPr lang="en-US" sz="2000"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3724096"/>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department, …</a:t>
            </a:r>
            <a:r>
              <a:rPr lang="en-IN" sz="2200" dirty="0">
                <a:solidFill>
                  <a:schemeClr val="bg2">
                    <a:lumMod val="25000"/>
                  </a:schemeClr>
                </a:solidFill>
                <a:latin typeface="Palatino Linotype" panose="02040502050505030304" pitchFamily="18" charset="0"/>
              </a:rPr>
              <a:t>)</a:t>
            </a: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a:t>
            </a:r>
            <a:r>
              <a:rPr lang="en-IN" sz="2200">
                <a:solidFill>
                  <a:schemeClr val="tx1">
                    <a:lumMod val="85000"/>
                    <a:lumOff val="15000"/>
                  </a:schemeClr>
                </a:solidFill>
                <a:latin typeface="Palatino Linotype" panose="02040502050505030304" pitchFamily="18" charset="0"/>
              </a:rPr>
              <a:t>, student’s </a:t>
            </a:r>
            <a:r>
              <a:rPr lang="en-IN" sz="2200" dirty="0">
                <a:solidFill>
                  <a:schemeClr val="tx1">
                    <a:lumMod val="85000"/>
                    <a:lumOff val="15000"/>
                  </a:schemeClr>
                </a:solidFill>
                <a:latin typeface="Palatino Linotype" panose="02040502050505030304" pitchFamily="18" charset="0"/>
              </a:rPr>
              <a:t>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955792414"/>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3" name="TextBox 22">
            <a:extLst>
              <a:ext uri="{FF2B5EF4-FFF2-40B4-BE49-F238E27FC236}">
                <a16:creationId xmlns:a16="http://schemas.microsoft.com/office/drawing/2014/main" id="{C0ECD6F8-6FF8-4DA8-B833-578FD0E51221}"/>
              </a:ext>
            </a:extLst>
          </p:cNvPr>
          <p:cNvSpPr txBox="1"/>
          <p:nvPr/>
        </p:nvSpPr>
        <p:spPr>
          <a:xfrm>
            <a:off x="299355" y="2192538"/>
            <a:ext cx="5303961"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solidFill>
                  <a:srgbClr val="999999"/>
                </a:solidFill>
                <a:effectLst/>
                <a:latin typeface="Liberation Mono"/>
              </a:rPr>
              <a:t>]</a:t>
            </a:r>
            <a:r>
              <a:rPr lang="en-US" sz="2200" dirty="0">
                <a:solidFill>
                  <a:srgbClr val="999999"/>
                </a:solidFill>
                <a:latin typeface="Liberation Mono"/>
              </a:rPr>
              <a:t> </a:t>
            </a:r>
            <a:endParaRPr lang="en-IN" sz="2200" dirty="0"/>
          </a:p>
        </p:txBody>
      </p:sp>
    </p:spTree>
    <p:extLst>
      <p:ext uri="{BB962C8B-B14F-4D97-AF65-F5344CB8AC3E}">
        <p14:creationId xmlns:p14="http://schemas.microsoft.com/office/powerpoint/2010/main" val="3587771697"/>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[ESCAPE </a:t>
            </a:r>
            <a:r>
              <a:rPr lang="en-US" sz="2000" dirty="0">
                <a:solidFill>
                  <a:schemeClr val="tx2"/>
                </a:solidFill>
                <a:latin typeface="Liberation Mono"/>
                <a:cs typeface="Arial" panose="020B0604020202020204" pitchFamily="34" charset="0"/>
              </a:rPr>
              <a:t>escape_character</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uFill>
                  <a:solidFill>
                    <a:srgbClr val="FF0000"/>
                  </a:solidFill>
                </a:uFill>
                <a:latin typeface="Liberation Mono"/>
              </a:rPr>
              <a:t> </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3034132" y="2979529"/>
            <a:ext cx="882250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solidFill>
                    <a:schemeClr val="bg1">
                      <a:lumMod val="65000"/>
                    </a:schemeClr>
                  </a:solidFill>
                  <a:latin typeface="Liberation Mono"/>
                  <a:cs typeface="Arial" panose="020B0604020202020204" pitchFamily="34" charset="0"/>
                </a:rPr>
                <a:t>&lt;</a:t>
              </a:r>
              <a:r>
                <a:rPr lang="en-US" sz="2000" dirty="0">
                  <a:latin typeface="Liberation Mono"/>
                  <a:cs typeface="Arial" panose="020B0604020202020204" pitchFamily="34" charset="0"/>
                </a:rPr>
                <a:t>condition</a:t>
              </a:r>
              <a:r>
                <a:rPr lang="en-US" sz="2000" dirty="0">
                  <a:solidFill>
                    <a:schemeClr val="bg1">
                      <a:lumMod val="65000"/>
                    </a:schemeClr>
                  </a:solidFill>
                  <a:latin typeface="Liberation Mono"/>
                  <a:cs typeface="Arial" panose="020B0604020202020204" pitchFamily="34" charset="0"/>
                </a:rPr>
                <a:t>&gt;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6222627" y="4019016"/>
              <a:ext cx="4736003" cy="646331"/>
            </a:xfrm>
            <a:prstGeom prst="rect">
              <a:avLst/>
            </a:prstGeom>
            <a:noFill/>
          </p:spPr>
          <p:txBody>
            <a:bodyPr wrap="square">
              <a:spAutoFit/>
            </a:bodyPr>
            <a:lstStyle/>
            <a:p>
              <a:r>
                <a:rPr lang="en-US" b="1" dirty="0">
                  <a:solidFill>
                    <a:srgbClr val="610B38"/>
                  </a:solidFill>
                  <a:latin typeface="erdana"/>
                </a:rPr>
                <a:t>SUM</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AVG</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MAX</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a:t>
              </a:r>
            </a:p>
            <a:p>
              <a:r>
                <a:rPr lang="en-US" b="1" dirty="0">
                  <a:solidFill>
                    <a:srgbClr val="610B38"/>
                  </a:solidFill>
                  <a:latin typeface="erdana"/>
                </a:rPr>
                <a:t>MIN</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COUNT</a:t>
              </a:r>
              <a:r>
                <a:rPr lang="en-US" b="1" dirty="0">
                  <a:solidFill>
                    <a:schemeClr val="bg1">
                      <a:lumMod val="65000"/>
                    </a:schemeClr>
                  </a:solidFill>
                  <a:uFill>
                    <a:solidFill>
                      <a:srgbClr val="FF0000"/>
                    </a:solidFill>
                  </a:uFill>
                  <a:latin typeface="Liberation Mono"/>
                </a:rPr>
                <a:t>(</a:t>
              </a:r>
              <a:r>
                <a:rPr lang="en-US" b="1" dirty="0">
                  <a:latin typeface="erdana"/>
                </a:rPr>
                <a:t>*</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COUNT</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a:t>
              </a:r>
              <a:endParaRPr lang="en-IN" b="1" dirty="0"/>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686150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9934350"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7484361" y="3573016"/>
              <a:ext cx="1740873" cy="400110"/>
            </a:xfrm>
            <a:prstGeom prst="rect">
              <a:avLst/>
            </a:prstGeom>
            <a:noFill/>
          </p:spPr>
          <p:txBody>
            <a:bodyPr wrap="square">
              <a:spAutoFit/>
            </a:bodyPr>
            <a:lstStyle/>
            <a:p>
              <a:r>
                <a:rPr lang="en-US" sz="2000" b="1" dirty="0">
                  <a:solidFill>
                    <a:srgbClr val="669900"/>
                  </a:solidFill>
                  <a:latin typeface="Liberation Mono"/>
                </a:rPr>
                <a:t>this is invalid</a:t>
              </a:r>
              <a:endParaRPr lang="en-IN" sz="2000" b="1" dirty="0"/>
            </a:p>
          </p:txBody>
        </p:sp>
      </p:grpSp>
    </p:spTree>
    <p:extLst>
      <p:ext uri="{BB962C8B-B14F-4D97-AF65-F5344CB8AC3E}">
        <p14:creationId xmlns:p14="http://schemas.microsoft.com/office/powerpoint/2010/main" val="2014507551"/>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527769"/>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636912"/>
            <a:ext cx="11608540" cy="40626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6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Tree>
    <p:extLst>
      <p:ext uri="{BB962C8B-B14F-4D97-AF65-F5344CB8AC3E}">
        <p14:creationId xmlns:p14="http://schemas.microsoft.com/office/powerpoint/2010/main" val="1099243333"/>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a:solidFill>
                  <a:srgbClr val="E75C0F"/>
                </a:solidFill>
                <a:latin typeface="Liberation Mono"/>
                <a:cs typeface="Arial" panose="020B0604020202020204" pitchFamily="34" charset="0"/>
              </a:rPr>
              <a:t>r </a:t>
            </a:r>
            <a:r>
              <a:rPr lang="en-US" sz="2400" dirty="0">
                <a:solidFill>
                  <a:srgbClr val="E75C0F"/>
                </a:solidFill>
                <a:latin typeface="Liberation Mono"/>
                <a:cs typeface="Arial" panose="020B0604020202020204" pitchFamily="34" charset="0"/>
              </a:rPr>
              <a:t>= { -2, 1, 2, -1, 3, -2, 1, 2, 1 }</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c1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DD4A68"/>
                </a:solidFill>
                <a:latin typeface="Liberation Mono"/>
              </a:rPr>
              <a:t>IF</a:t>
            </a:r>
            <a:r>
              <a:rPr lang="en-US" dirty="0">
                <a:solidFill>
                  <a:schemeClr val="bg1">
                    <a:lumMod val="50000"/>
                  </a:schemeClr>
                </a:solidFill>
                <a:latin typeface="Liberation Mono"/>
              </a:rPr>
              <a: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DD4A68"/>
                </a:solidFill>
                <a:latin typeface="Liberation Mono"/>
              </a:rPr>
              <a:t>IF</a:t>
            </a:r>
            <a:r>
              <a:rPr lang="en-US" dirty="0">
                <a:solidFill>
                  <a:schemeClr val="bg1">
                    <a:lumMod val="50000"/>
                  </a:schemeClr>
                </a:solidFill>
                <a:latin typeface="Liberation Mono"/>
              </a:rPr>
              <a: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5230941"/>
            <a:ext cx="11820647"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Tree>
    <p:extLst>
      <p:ext uri="{BB962C8B-B14F-4D97-AF65-F5344CB8AC3E}">
        <p14:creationId xmlns:p14="http://schemas.microsoft.com/office/powerpoint/2010/main" val="3343050158"/>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669900"/>
                </a:solidFill>
                <a:latin typeface="Liberation Mono"/>
              </a:rPr>
              <a:t>'VIKAS'</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47842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 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endParaRPr lang="en-IN" dirty="0">
              <a:latin typeface="Palatino Linotype" panose="02040502050505030304" pitchFamily="18" charset="0"/>
              <a:cs typeface="Arial" panose="020B0604020202020204" pitchFamily="34" charset="0"/>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rgbClr val="A67F59"/>
                </a:solidFill>
                <a:latin typeface="Liberation Mono"/>
              </a:rPr>
              <a:t>*</a:t>
            </a:r>
            <a:r>
              <a:rPr lang="en-IN" dirty="0">
                <a:solidFill>
                  <a:schemeClr val="bg1">
                    <a:lumMod val="50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50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solidFill>
                  <a:srgbClr val="669900"/>
                </a:solidFill>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990055"/>
                </a:solidFill>
                <a:latin typeface="Liberation Mono"/>
              </a:rPr>
              <a:t>0</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990055"/>
                </a:solidFill>
                <a:latin typeface="Liberation Mono"/>
              </a:rPr>
              <a:t>1</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comm</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56943952"/>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21599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solidFill>
                  <a:srgbClr val="999999"/>
                </a:solidFill>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solidFill>
                  <a:srgbClr val="999999"/>
                </a:solidFill>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solidFill>
                  <a:srgbClr val="999999"/>
                </a:solidFill>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solidFill>
                  <a:schemeClr val="bg1">
                    <a:lumMod val="65000"/>
                  </a:schemeClr>
                </a:solidFill>
                <a:latin typeface="Liberation Mono"/>
              </a:rPr>
              <a:t>(</a:t>
            </a:r>
            <a:r>
              <a:rPr lang="en-IN" dirty="0">
                <a:latin typeface="Liberation Mono"/>
              </a:rPr>
              <a:t>ename</a:t>
            </a:r>
            <a:r>
              <a:rPr lang="en-IN"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deptno, </a:t>
            </a:r>
            <a:r>
              <a:rPr lang="en-US" dirty="0">
                <a:solidFill>
                  <a:srgbClr val="DD4A68"/>
                </a:solidFill>
                <a:latin typeface="Liberation Mono"/>
              </a:rPr>
              <a:t>GROUP_CONCAT</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group </a:t>
            </a:r>
            <a:r>
              <a:rPr lang="en-US" dirty="0">
                <a:solidFill>
                  <a:srgbClr val="0077AA"/>
                </a:solidFill>
                <a:latin typeface="Liberation Mono"/>
                <a:cs typeface="Arial" panose="020B0604020202020204" pitchFamily="34" charset="0"/>
              </a:rPr>
              <a:t>BY</a:t>
            </a:r>
            <a:r>
              <a:rPr lang="en-US" dirty="0">
                <a:latin typeface="Liberation Mono"/>
              </a:rPr>
              <a:t> deptno;</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121161" y="4005064"/>
            <a:ext cx="11807486" cy="116955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ename</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rgbClr val="A67F59"/>
                </a:solidFill>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MAX</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SUM</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p:txBody>
      </p:sp>
    </p:spTree>
    <p:extLst>
      <p:ext uri="{BB962C8B-B14F-4D97-AF65-F5344CB8AC3E}">
        <p14:creationId xmlns:p14="http://schemas.microsoft.com/office/powerpoint/2010/main" val="2719411228"/>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9337" y="4821540"/>
            <a:ext cx="8838049"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0" y="2109822"/>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741420"/>
            <a:ext cx="11817276"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27050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3487672610"/>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999999"/>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Tree>
    <p:extLst>
      <p:ext uri="{BB962C8B-B14F-4D97-AF65-F5344CB8AC3E}">
        <p14:creationId xmlns:p14="http://schemas.microsoft.com/office/powerpoint/2010/main" val="1256834162"/>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a:t>
            </a:r>
            <a:r>
              <a:rPr lang="en-IN" dirty="0">
                <a:latin typeface="Liberation Mono"/>
                <a:ea typeface="Times New Roman" panose="02020603050405020304" pitchFamily="18" charset="0"/>
              </a:rPr>
              <a:t>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297118682"/>
      </p:ext>
    </p:extLst>
  </p:cSld>
  <p:clrMapOvr>
    <a:masterClrMapping/>
  </p:clrMapOvr>
  <p:transition/>
</p:sld>
</file>

<file path=ppt/slides/slide3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1755569" y="1230868"/>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1390326922"/>
      </p:ext>
    </p:extLst>
  </p:cSld>
  <p:clrMapOvr>
    <a:masterClrMapping/>
  </p:clrMapOvr>
  <p:transition/>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a:t>
            </a:r>
            <a:r>
              <a:rPr lang="en-US" sz="1200" b="1" i="1" dirty="0">
                <a:solidFill>
                  <a:schemeClr val="bg1">
                    <a:lumMod val="50000"/>
                  </a:schemeClr>
                </a:solidFill>
                <a:latin typeface="Arial" pitchFamily="34" charset="0"/>
                <a:ea typeface="MS Mincho" pitchFamily="49" charset="-128"/>
                <a:cs typeface="Arial" pitchFamily="34" charset="0"/>
              </a:rPr>
              <a:t>. . .</a:t>
            </a:r>
            <a:r>
              <a:rPr lang="en-US" sz="1200" b="1" i="1" dirty="0">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a:p>
            <a:pPr>
              <a:lnSpc>
                <a:spcPct val="150000"/>
              </a:lnSpc>
            </a:pPr>
            <a:r>
              <a:rPr lang="en-US" sz="2000" dirty="0">
                <a:solidFill>
                  <a:srgbClr val="0077AA"/>
                </a:solidFill>
                <a:latin typeface="Liberation Mono"/>
              </a:rPr>
              <a:t>    [ HAVING having_condition ]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407343680"/>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before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before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after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3" y="1611377"/>
            <a:ext cx="11521280" cy="116955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0077AA"/>
                </a:solidFill>
                <a:latin typeface="Liberation Mono"/>
              </a:rPr>
              <a:t>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chemeClr val="bg1">
                    <a:lumMod val="50000"/>
                  </a:schemeClr>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 | DESC] [, </a:t>
            </a:r>
            <a:r>
              <a:rPr lang="en-US" i="1" dirty="0">
                <a:latin typeface="Liberation Mono"/>
              </a:rPr>
              <a:t>expr</a:t>
            </a:r>
            <a:r>
              <a:rPr lang="en-US" dirty="0">
                <a:latin typeface="Liberation Mono"/>
              </a:rPr>
              <a:t> [ASC | DESC]] </a:t>
            </a:r>
            <a:r>
              <a:rPr lang="en-US" sz="1800" dirty="0">
                <a:solidFill>
                  <a:schemeClr val="bg1">
                    <a:lumMod val="50000"/>
                  </a:schemeClr>
                </a:solidFill>
                <a:latin typeface="Liberation Mono"/>
              </a:rPr>
              <a:t>. . .</a:t>
            </a:r>
            <a:r>
              <a:rPr lang="en-US" sz="1800" dirty="0">
                <a:solidFill>
                  <a:srgbClr val="0077AA"/>
                </a:solidFill>
                <a:latin typeface="Liberation Mono"/>
              </a:rPr>
              <a:t>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DENSE_RANK()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chemeClr val="bg1">
                    <a:lumMod val="50000"/>
                  </a:schemeClr>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chemeClr val="bg1">
                    <a:lumMod val="50000"/>
                  </a:schemeClr>
                </a:solidFill>
                <a:latin typeface="Liberation Mono"/>
              </a:rPr>
              <a:t>. . .</a:t>
            </a:r>
            <a:r>
              <a:rPr lang="en-US" sz="1800" dirty="0">
                <a:solidFill>
                  <a:srgbClr val="0077AA"/>
                </a:solidFill>
                <a:latin typeface="Liberation Mono"/>
              </a:rPr>
              <a:t>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ROW_NUMBER() OVER(</a:t>
            </a:r>
            <a:r>
              <a:rPr lang="en-US" dirty="0">
                <a:latin typeface="Liberation Mono"/>
              </a:rPr>
              <a:t>[</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chemeClr val="bg1">
                    <a:lumMod val="50000"/>
                  </a:schemeClr>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chemeClr val="bg1">
                    <a:lumMod val="50000"/>
                  </a:schemeClr>
                </a:solidFill>
                <a:latin typeface="Liberation Mono"/>
              </a:rPr>
              <a:t>. . .</a:t>
            </a:r>
            <a:r>
              <a:rPr lang="en-US" sz="1800" dirty="0">
                <a:solidFill>
                  <a:srgbClr val="0077AA"/>
                </a:solidFill>
                <a:latin typeface="Liberation Mono"/>
              </a:rPr>
              <a:t> </a:t>
            </a:r>
            <a:r>
              <a:rPr lang="en-US" dirty="0">
                <a:latin typeface="Liberation Mono"/>
              </a:rPr>
              <a:t>]</a:t>
            </a:r>
            <a:r>
              <a:rPr lang="en-US" sz="1800" dirty="0">
                <a:solidFill>
                  <a:srgbClr val="0077AA"/>
                </a:solidFill>
                <a:latin typeface="Liberation Mono"/>
              </a:rPr>
              <a:t> </a:t>
            </a:r>
            <a:r>
              <a:rPr lang="en-US" dirty="0">
                <a:solidFill>
                  <a:srgbClr val="0077AA"/>
                </a:solidFill>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238401" y="3429000"/>
            <a:ext cx="11521279" cy="196977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2" y="974430"/>
            <a:ext cx="11521279" cy="369332"/>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03374250"/>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p:cNvSpPr/>
          <p:nvPr/>
        </p:nvSpPr>
        <p:spPr>
          <a:xfrm>
            <a:off x="263352" y="215444"/>
            <a:ext cx="5328592"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764704"/>
            <a:ext cx="11712338" cy="224676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OVER() </a:t>
            </a:r>
            <a:r>
              <a:rPr lang="en-IN" dirty="0">
                <a:latin typeface="Liberation Mono"/>
              </a:rPr>
              <a:t>R1,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latin typeface="Liberation Mono"/>
              </a:rPr>
              <a:t>total</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tx1">
                    <a:lumMod val="65000"/>
                    <a:lumOff val="35000"/>
                  </a:schemeClr>
                </a:solidFill>
                <a:latin typeface="Liberation Mono"/>
              </a:rPr>
              <a:t>(</a:t>
            </a:r>
            <a:r>
              <a:rPr lang="en-US" dirty="0">
                <a:solidFill>
                  <a:srgbClr val="0077AA"/>
                </a:solidFill>
                <a:latin typeface="Liberation Mono"/>
              </a:rPr>
              <a:t>ORDER BY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OVER()</a:t>
            </a:r>
            <a:r>
              <a:rPr lang="en-US" dirty="0">
                <a:latin typeface="Liberation Mono"/>
              </a:rPr>
              <a:t> R1,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a:t>
            </a:r>
            <a:r>
              <a:rPr lang="en-US" dirty="0">
                <a:solidFill>
                  <a:schemeClr val="bg1">
                    <a:lumMod val="50000"/>
                  </a:schemeClr>
                </a:solidFill>
                <a:latin typeface="Liberation Mono"/>
              </a:rPr>
              <a:t>)</a:t>
            </a:r>
            <a:r>
              <a:rPr lang="en-US" dirty="0">
                <a:latin typeface="Liberation Mono"/>
              </a:rPr>
              <a:t> d </a:t>
            </a:r>
            <a:r>
              <a:rPr lang="en-US" dirty="0">
                <a:solidFill>
                  <a:srgbClr val="0077AA"/>
                </a:solidFill>
                <a:latin typeface="Liberation Mono"/>
              </a:rPr>
              <a:t>WHERE</a:t>
            </a:r>
            <a:r>
              <a:rPr lang="en-US" dirty="0">
                <a:latin typeface="Liberation Mono"/>
              </a:rPr>
              <a:t> R1&gt;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a:t>
            </a:r>
            <a:r>
              <a:rPr lang="en-US" dirty="0">
                <a:solidFill>
                  <a:schemeClr val="bg1">
                    <a:lumMod val="50000"/>
                  </a:schemeClr>
                </a:solidFill>
                <a:latin typeface="Liberation Mono"/>
              </a:rPr>
              <a:t>)</a:t>
            </a:r>
            <a:r>
              <a:rPr lang="en-US" dirty="0">
                <a:latin typeface="Liberation Mono"/>
              </a:rPr>
              <a:t>;</a:t>
            </a:r>
          </a:p>
        </p:txBody>
      </p:sp>
      <p:sp>
        <p:nvSpPr>
          <p:cNvPr id="6" name="TextBox 5">
            <a:extLst>
              <a:ext uri="{FF2B5EF4-FFF2-40B4-BE49-F238E27FC236}">
                <a16:creationId xmlns:a16="http://schemas.microsoft.com/office/drawing/2014/main" id="{3C43183B-F463-4494-9D23-AA20A8BA15F6}"/>
              </a:ext>
            </a:extLst>
          </p:cNvPr>
          <p:cNvSpPr txBox="1"/>
          <p:nvPr/>
        </p:nvSpPr>
        <p:spPr>
          <a:xfrm>
            <a:off x="185676" y="4221088"/>
            <a:ext cx="11820647" cy="172354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latin typeface="Liberation Mono"/>
              </a:rPr>
              <a:t>amount</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50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year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quarter</a:t>
            </a:r>
            <a:r>
              <a:rPr lang="en-US" dirty="0">
                <a:solidFill>
                  <a:schemeClr val="bg1">
                    <a:lumMod val="50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0077AA"/>
                </a:solidFill>
                <a:latin typeface="Liberation Mono"/>
              </a:rPr>
              <a:t>CASE</a:t>
            </a:r>
            <a:r>
              <a:rPr lang="en-US" dirty="0">
                <a:latin typeface="Liberation Mono"/>
              </a:rPr>
              <a:t> type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END</a:t>
            </a:r>
            <a:r>
              <a:rPr lang="en-US" dirty="0">
                <a:solidFill>
                  <a:schemeClr val="bg1">
                    <a:lumMod val="6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50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_id</a:t>
            </a:r>
            <a:r>
              <a:rPr lang="en-US" dirty="0">
                <a:solidFill>
                  <a:schemeClr val="bg1">
                    <a:lumMod val="50000"/>
                  </a:schemeClr>
                </a:solidFill>
                <a:latin typeface="Liberation Mono"/>
              </a:rPr>
              <a:t>)</a:t>
            </a:r>
            <a:r>
              <a:rPr lang="en-US" dirty="0">
                <a:latin typeface="Liberation Mono"/>
              </a:rPr>
              <a:t> amount </a:t>
            </a:r>
            <a:r>
              <a:rPr lang="en-US" dirty="0">
                <a:solidFill>
                  <a:srgbClr val="0077AA"/>
                </a:solidFill>
                <a:latin typeface="Liberation Mono"/>
              </a:rPr>
              <a:t>FROM</a:t>
            </a:r>
            <a:r>
              <a:rPr lang="en-US" dirty="0">
                <a:latin typeface="Liberation Mono"/>
              </a:rPr>
              <a:t> transactions;</a:t>
            </a:r>
          </a:p>
        </p:txBody>
      </p:sp>
    </p:spTree>
    <p:extLst>
      <p:ext uri="{BB962C8B-B14F-4D97-AF65-F5344CB8AC3E}">
        <p14:creationId xmlns:p14="http://schemas.microsoft.com/office/powerpoint/2010/main" val="526713172"/>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US" sz="2200" dirty="0">
                <a:solidFill>
                  <a:schemeClr val="bg1">
                    <a:lumMod val="50000"/>
                  </a:schemeClr>
                </a:solidFill>
                <a:latin typeface="Liberation Mono"/>
              </a:rPr>
              <a:t>. . .</a:t>
            </a:r>
            <a:endParaRPr lang="en-IN" sz="2200" dirty="0">
              <a:solidFill>
                <a:schemeClr val="bg1">
                  <a:lumMod val="50000"/>
                </a:schemeClr>
              </a:solidFill>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9" name="Group 18"/>
          <p:cNvGrpSpPr/>
          <p:nvPr/>
        </p:nvGrpSpPr>
        <p:grpSpPr>
          <a:xfrm>
            <a:off x="8472264" y="3095197"/>
            <a:ext cx="3534998" cy="3534202"/>
            <a:chOff x="5564023" y="2715357"/>
            <a:chExt cx="3769267"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2179"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71018"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323439"/>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8749896" cy="1323439"/>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93246"/>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2234012022"/>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job</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 &gt;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a:t>
            </a:r>
            <a:r>
              <a:rPr lang="en-IN" dirty="0">
                <a:solidFill>
                  <a:srgbClr val="990055"/>
                </a:solidFill>
                <a:latin typeface="Liberation Mono"/>
              </a:rPr>
              <a:t>1000</a:t>
            </a:r>
            <a:r>
              <a:rPr lang="en-IN" dirty="0">
                <a:latin typeface="Liberation Mono"/>
                <a:ea typeface="Times New Roman" panose="02020603050405020304" pitchFamily="18" charset="0"/>
              </a:rPr>
              <a:t> 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R1 &gt;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BETWEEN </a:t>
            </a:r>
            <a:r>
              <a:rPr lang="en-US" dirty="0">
                <a:solidFill>
                  <a:schemeClr val="bg1">
                    <a:lumMod val="65000"/>
                  </a:schemeClr>
                </a:solidFill>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 (column1 [, column2 ]) ]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dirty="0">
                <a:solidFill>
                  <a:schemeClr val="bg1">
                    <a:lumMod val="65000"/>
                  </a:schemeClr>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[CET]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dirty="0">
                <a:solidFill>
                  <a:srgbClr val="669900"/>
                </a:solidFill>
                <a:latin typeface="Liberation Mono"/>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 </a:t>
            </a:r>
            <a:r>
              <a:rPr lang="en-US" dirty="0">
                <a:solidFill>
                  <a:srgbClr val="669900"/>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 </a:t>
            </a:r>
            <a:r>
              <a:rPr lang="en-US" dirty="0">
                <a:solidFill>
                  <a:srgbClr val="669900"/>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R1,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R1,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DT1</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DT</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name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000000"/>
                  </a:solidFill>
                  <a:latin typeface="Liberation Mono"/>
                </a:rPr>
                <a:t>sum_column1</a:t>
              </a:r>
              <a:r>
                <a:rPr lang="en-US" dirty="0">
                  <a:solidFill>
                    <a:srgbClr val="999999"/>
                  </a:solidFill>
                  <a:latin typeface="Liberation Mono"/>
                </a:rPr>
                <a:t>)</a:t>
              </a:r>
              <a:r>
                <a:rPr lang="en-US" dirty="0">
                  <a:solidFill>
                    <a:srgbClr val="000000"/>
                  </a:solidFill>
                  <a:latin typeface="Liberation Mono"/>
                </a:rPr>
                <a:t>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solidFill>
                    <a:srgbClr val="999999"/>
                  </a:solidFill>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solidFill>
                  <a:srgbClr val="000000"/>
                </a:solidFill>
                <a:latin typeface="Liberation Mono"/>
              </a:rPr>
              <a:t>sal</a:t>
            </a:r>
            <a:r>
              <a:rPr lang="en-US" dirty="0">
                <a:solidFill>
                  <a:schemeClr val="bg1">
                    <a:lumMod val="50000"/>
                  </a:schemeClr>
                </a:solidFill>
                <a:latin typeface="Liberation Mono"/>
              </a:rPr>
              <a:t>)</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solidFill>
                  <a:schemeClr val="bg1">
                    <a:lumMod val="50000"/>
                  </a:schemeClr>
                </a:solidFill>
                <a:latin typeface="Liberation Mono"/>
              </a:rPr>
              <a:t>)</a:t>
            </a:r>
            <a:r>
              <a:rPr lang="en-US" dirty="0">
                <a:solidFill>
                  <a:srgbClr val="000000"/>
                </a:solidFill>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a:t>
            </a:r>
            <a:r>
              <a:rPr lang="en-US" dirty="0">
                <a:solidFill>
                  <a:schemeClr val="accent5">
                    <a:lumMod val="75000"/>
                  </a:schemeClr>
                </a:solidFill>
                <a:latin typeface="Liberation Mono"/>
              </a:rPr>
              <a:t>= </a:t>
            </a:r>
            <a:r>
              <a:rPr lang="en-US" dirty="0">
                <a:latin typeface="Liberation Mono"/>
                <a:cs typeface="Arial" panose="020B0604020202020204" pitchFamily="34" charset="0"/>
              </a:rPr>
              <a:t>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cs typeface="Arial" pitchFamily="34" charset="0"/>
              </a:rPr>
              <a:t> </a:t>
            </a:r>
            <a:r>
              <a:rPr lang="en-US" sz="21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188830"/>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IN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ANY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ALL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263352" y="4482006"/>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sz="1800" dirty="0">
                <a:solidFill>
                  <a:schemeClr val="bg1">
                    <a:lumMod val="50000"/>
                  </a:schemeClr>
                </a:solidFill>
                <a:effectLst/>
                <a:latin typeface="Liberation Mono"/>
                <a:ea typeface="Calibri" panose="020F0502020204030204" pitchFamily="34" charset="0"/>
                <a:cs typeface="Times New Roman" panose="02020603050405020304" pitchFamily="18" charset="0"/>
              </a:rPr>
              <a:t>(</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1</a:t>
            </a:r>
            <a:r>
              <a:rPr lang="en-IN" sz="1800" dirty="0">
                <a:solidFill>
                  <a:schemeClr val="bg1">
                    <a:lumMod val="50000"/>
                  </a:schemeClr>
                </a:solidFill>
                <a:effectLst/>
                <a:latin typeface="Liberation Mono"/>
                <a:ea typeface="Calibri" panose="020F0502020204030204" pitchFamily="34" charset="0"/>
                <a:cs typeface="Times New Roman" panose="02020603050405020304" pitchFamily="18" charset="0"/>
              </a:rPr>
              <a:t>)</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52478719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416320"/>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b="0" i="0" dirty="0">
                <a:solidFill>
                  <a:srgbClr val="2F2E2E"/>
                </a:solidFill>
                <a:effectLst/>
                <a:latin typeface="Palatino Linotype" panose="02040502050505030304" pitchFamily="18" charset="0"/>
              </a:rPr>
              <a:t> blood group, price, quantity, branch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052117"/>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D4BD00E9-B8FC-4806-A336-FEB5DA968BEF}"/>
              </a:ext>
            </a:extLst>
          </p:cNvPr>
          <p:cNvSpPr/>
          <p:nvPr/>
        </p:nvSpPr>
        <p:spPr>
          <a:xfrm>
            <a:off x="317732" y="16200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[NOT] EXISTS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8146F898-F24C-4ACB-83C1-8E1260993154}"/>
              </a:ext>
            </a:extLst>
          </p:cNvPr>
          <p:cNvSpPr/>
          <p:nvPr/>
        </p:nvSpPr>
        <p:spPr>
          <a:xfrm>
            <a:off x="335360" y="2492896"/>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581128"/>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589240"/>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f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f.deptno </a:t>
            </a:r>
            <a:r>
              <a:rPr lang="en-IN" dirty="0">
                <a:solidFill>
                  <a:schemeClr val="accent5">
                    <a:lumMod val="75000"/>
                  </a:schemeClr>
                </a:solidFill>
                <a:latin typeface="Liberation Mono"/>
              </a:rPr>
              <a:t>=</a:t>
            </a:r>
            <a:r>
              <a:rPr lang="en-IN" dirty="0">
                <a:latin typeface="Liberation Mono"/>
              </a:rPr>
              <a:t> m.deptno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m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true </a:t>
            </a:r>
            <a:r>
              <a:rPr lang="en-US" dirty="0">
                <a:solidFill>
                  <a:srgbClr val="0077AA"/>
                </a:solidFill>
                <a:latin typeface="Liberation Mono"/>
              </a:rPr>
              <a:t>FROM</a:t>
            </a:r>
            <a:r>
              <a:rPr lang="en-US" dirty="0">
                <a:latin typeface="Liberation Mono"/>
              </a:rPr>
              <a:t> emp f </a:t>
            </a:r>
            <a:r>
              <a:rPr lang="en-US" dirty="0">
                <a:solidFill>
                  <a:srgbClr val="0077AA"/>
                </a:solidFill>
                <a:latin typeface="Liberation Mono"/>
              </a:rPr>
              <a:t>WHERE</a:t>
            </a:r>
            <a:r>
              <a:rPr lang="en-US" dirty="0">
                <a:latin typeface="Liberation Mono"/>
              </a:rPr>
              <a:t> m.deptno </a:t>
            </a:r>
            <a:r>
              <a:rPr lang="en-US" dirty="0">
                <a:solidFill>
                  <a:schemeClr val="accent5">
                    <a:lumMod val="75000"/>
                  </a:schemeClr>
                </a:solidFill>
                <a:latin typeface="Liberation Mono"/>
              </a:rPr>
              <a:t>=</a:t>
            </a:r>
            <a:r>
              <a:rPr lang="en-US" dirty="0">
                <a:latin typeface="Liberation Mono"/>
              </a:rPr>
              <a:t> f.deptno </a:t>
            </a:r>
            <a:r>
              <a:rPr lang="en-US" dirty="0">
                <a:solidFill>
                  <a:schemeClr val="accent5">
                    <a:lumMod val="75000"/>
                  </a:schemeClr>
                </a:solidFill>
                <a:latin typeface="Liberation Mono"/>
              </a:rPr>
              <a:t>AND</a:t>
            </a:r>
            <a:r>
              <a:rPr lang="en-US" dirty="0">
                <a:latin typeface="Liberation Mono"/>
              </a:rPr>
              <a:t> f.gender </a:t>
            </a:r>
            <a:r>
              <a:rPr lang="en-US" dirty="0">
                <a:solidFill>
                  <a:schemeClr val="accent5">
                    <a:lumMod val="75000"/>
                  </a:schemeClr>
                </a:solidFill>
                <a:latin typeface="Liberation Mono"/>
              </a:rPr>
              <a:t>= </a:t>
            </a:r>
            <a:r>
              <a:rPr lang="en-US" dirty="0">
                <a:latin typeface="Liberation Mono"/>
              </a:rPr>
              <a:t>'f'</a:t>
            </a:r>
            <a:r>
              <a:rPr lang="en-US" dirty="0">
                <a:solidFill>
                  <a:schemeClr val="bg1">
                    <a:lumMod val="65000"/>
                  </a:schemeClr>
                </a:solidFill>
                <a:latin typeface="Liberation Mono"/>
                <a:cs typeface="Arial" panose="020B0604020202020204" pitchFamily="34" charset="0"/>
              </a:rPr>
              <a:t>)</a:t>
            </a:r>
            <a:r>
              <a:rPr lang="en-IN" dirty="0">
                <a:latin typeface="Liberation Mono"/>
              </a:rPr>
              <a:t>;</a:t>
            </a:r>
            <a:endParaRPr lang="en-IN" dirty="0">
              <a:solidFill>
                <a:schemeClr val="bg1">
                  <a:lumMod val="6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814467614"/>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43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724096"/>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solidFill>
                  <a:srgbClr val="FFC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TextBox 5">
            <a:extLst>
              <a:ext uri="{FF2B5EF4-FFF2-40B4-BE49-F238E27FC236}">
                <a16:creationId xmlns:a16="http://schemas.microsoft.com/office/drawing/2014/main" id="{5368D91E-1D21-478A-BEB5-7B644F8A4301}"/>
              </a:ext>
            </a:extLst>
          </p:cNvPr>
          <p:cNvSpPr txBox="1"/>
          <p:nvPr/>
        </p:nvSpPr>
        <p:spPr>
          <a:xfrm>
            <a:off x="335360" y="5622920"/>
            <a:ext cx="11521279" cy="1046440"/>
          </a:xfrm>
          <a:prstGeom prst="rect">
            <a:avLst/>
          </a:prstGeom>
          <a:noFill/>
        </p:spPr>
        <p:txBody>
          <a:bodyPr wrap="square">
            <a:spAutoFit/>
          </a:bodyPr>
          <a:lstStyle/>
          <a:p>
            <a:r>
              <a:rPr lang="en-IN" dirty="0">
                <a:latin typeface="Liberation Mono"/>
                <a:cs typeface="Arial" panose="020B0604020202020204" pitchFamily="34" charset="0"/>
              </a:rPr>
              <a:t>Write query to find all employees who have same salary.</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e1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e2.sal </a:t>
            </a:r>
            <a:r>
              <a:rPr lang="en-IN" dirty="0">
                <a:solidFill>
                  <a:srgbClr val="0077AA"/>
                </a:solidFill>
                <a:latin typeface="Liberation Mono"/>
              </a:rPr>
              <a:t>FROM</a:t>
            </a:r>
            <a:r>
              <a:rPr lang="en-IN" dirty="0">
                <a:latin typeface="Liberation Mono"/>
              </a:rPr>
              <a:t> emp e2 </a:t>
            </a:r>
            <a:r>
              <a:rPr lang="en-IN" dirty="0">
                <a:solidFill>
                  <a:srgbClr val="0077AA"/>
                </a:solidFill>
                <a:latin typeface="Liberation Mono"/>
              </a:rPr>
              <a:t>WHERE</a:t>
            </a:r>
            <a:r>
              <a:rPr lang="en-IN" dirty="0">
                <a:latin typeface="Liberation Mono"/>
              </a:rPr>
              <a:t> e1.sal </a:t>
            </a:r>
            <a:r>
              <a:rPr lang="en-IN" dirty="0">
                <a:solidFill>
                  <a:schemeClr val="accent5">
                    <a:lumMod val="75000"/>
                  </a:schemeClr>
                </a:solidFill>
                <a:latin typeface="Liberation Mono"/>
              </a:rPr>
              <a:t>=</a:t>
            </a:r>
            <a:r>
              <a:rPr lang="en-IN" dirty="0">
                <a:latin typeface="Liberation Mono"/>
              </a:rPr>
              <a:t> e2.sal </a:t>
            </a:r>
            <a:r>
              <a:rPr lang="en-IN" dirty="0">
                <a:solidFill>
                  <a:srgbClr val="A67F59"/>
                </a:solidFill>
                <a:latin typeface="Liberation Mono"/>
              </a:rPr>
              <a:t>AND</a:t>
            </a:r>
            <a:r>
              <a:rPr lang="en-IN" dirty="0">
                <a:latin typeface="Liberation Mono"/>
              </a:rPr>
              <a:t> e1.empno </a:t>
            </a:r>
            <a:r>
              <a:rPr lang="en-IN" dirty="0">
                <a:solidFill>
                  <a:schemeClr val="accent5">
                    <a:lumMod val="75000"/>
                  </a:schemeClr>
                </a:solidFill>
                <a:latin typeface="Liberation Mono"/>
              </a:rPr>
              <a:t>&lt;&gt;</a:t>
            </a:r>
            <a:r>
              <a:rPr lang="en-IN" dirty="0">
                <a:latin typeface="Liberation Mono"/>
              </a:rPr>
              <a:t> e2.empno</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634750841"/>
      </p:ext>
    </p:extLst>
  </p:cSld>
  <p:clrMapOvr>
    <a:masterClrMapping/>
  </p:clrMapOvr>
  <p:transition/>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399354" y="3717032"/>
            <a:ext cx="11393292" cy="1323439"/>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1655" y="5599212"/>
            <a:ext cx="5844402" cy="989651"/>
          </a:xfrm>
          <a:prstGeom prst="rect">
            <a:avLst/>
          </a:prstGeom>
        </p:spPr>
      </p:pic>
    </p:spTree>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6824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US" sz="2000" dirty="0">
              <a:solidFill>
                <a:schemeClr val="bg1">
                  <a:lumMod val="50000"/>
                </a:schemeClr>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2765306214"/>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US" sz="2000" dirty="0">
              <a:solidFill>
                <a:schemeClr val="bg1">
                  <a:lumMod val="50000"/>
                </a:schemeClr>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30999482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9" name="Rectangle 8">
            <a:extLst>
              <a:ext uri="{FF2B5EF4-FFF2-40B4-BE49-F238E27FC236}">
                <a16:creationId xmlns:a16="http://schemas.microsoft.com/office/drawing/2014/main" id="{622DED88-1175-4892-8C34-4492FEB2B434}"/>
              </a:ext>
            </a:extLst>
          </p:cNvPr>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p>
        </p:txBody>
      </p:sp>
    </p:spTree>
    <p:extLst>
      <p:ext uri="{BB962C8B-B14F-4D97-AF65-F5344CB8AC3E}">
        <p14:creationId xmlns:p14="http://schemas.microsoft.com/office/powerpoint/2010/main" val="1947568304"/>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rPr>
              <a:t>,</a:t>
            </a:r>
            <a:r>
              <a:rPr lang="en-US" sz="2000" dirty="0">
                <a:solidFill>
                  <a:srgbClr val="0077AA"/>
                </a:solidFill>
                <a:latin typeface="Liberation Mono"/>
              </a:rPr>
              <a:t> </a:t>
            </a:r>
            <a:r>
              <a:rPr lang="en-US" sz="2000" dirty="0">
                <a:solidFill>
                  <a:schemeClr val="bg1">
                    <a:lumMod val="50000"/>
                  </a:schemeClr>
                </a:solidFill>
                <a:latin typeface="Liberation Mono"/>
              </a:rPr>
              <a:t>.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spTree>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722855"/>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r>
              <a:rPr lang="en-US" sz="2400">
                <a:solidFill>
                  <a:srgbClr val="006C86"/>
                </a:solidFill>
                <a:latin typeface="Liberation Mono"/>
              </a:rPr>
              <a:t>= { (</a:t>
            </a:r>
            <a:r>
              <a:rPr lang="en-US" sz="2400" dirty="0">
                <a:solidFill>
                  <a:srgbClr val="006C86"/>
                </a:solidFill>
                <a:latin typeface="Liberation Mono"/>
              </a:rPr>
              <a:t>1, a), (2, b), (1, c), (3, d), (2, e), (1, </a:t>
            </a:r>
            <a:r>
              <a:rPr lang="en-US" sz="2400">
                <a:solidFill>
                  <a:srgbClr val="006C86"/>
                </a:solidFill>
                <a:latin typeface="Liberation Mono"/>
              </a:rPr>
              <a:t>f) }</a:t>
            </a:r>
            <a:endParaRPr lang="en-US" sz="2400" dirty="0">
              <a:solidFill>
                <a:srgbClr val="006C86"/>
              </a:solidFill>
              <a:latin typeface="Liberation Mono"/>
            </a:endParaRP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Tree>
    <p:extLst>
      <p:ext uri="{BB962C8B-B14F-4D97-AF65-F5344CB8AC3E}">
        <p14:creationId xmlns:p14="http://schemas.microsoft.com/office/powerpoint/2010/main" val="1669231532"/>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556792"/>
            <a:ext cx="11637996" cy="4032448"/>
          </a:xfrm>
          <a:prstGeom prst="rect">
            <a:avLst/>
          </a:prstGeom>
        </p:spPr>
      </p:pic>
    </p:spTree>
    <p:extLst>
      <p:ext uri="{BB962C8B-B14F-4D97-AF65-F5344CB8AC3E}">
        <p14:creationId xmlns:p14="http://schemas.microsoft.com/office/powerpoint/2010/main" val="2999391625"/>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 firstName, middleName, and lastName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 countryCode, cityCode, and phoneNumber )</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 name="Picture 1"/>
          <p:cNvPicPr>
            <a:picLocks noChangeAspect="1"/>
          </p:cNvPicPr>
          <p:nvPr/>
        </p:nvPicPr>
        <p:blipFill>
          <a:blip r:embed="rId3" cstate="print"/>
          <a:stretch>
            <a:fillRect/>
          </a:stretch>
        </p:blipFill>
        <p:spPr>
          <a:xfrm>
            <a:off x="394814" y="2645142"/>
            <a:ext cx="11317810" cy="3022795"/>
          </a:xfrm>
          <a:prstGeom prst="rect">
            <a:avLst/>
          </a:prstGeom>
        </p:spPr>
      </p:pic>
      <p:pic>
        <p:nvPicPr>
          <p:cNvPr id="28" name="Picture 27"/>
          <p:cNvPicPr>
            <a:picLocks noChangeAspect="1"/>
          </p:cNvPicPr>
          <p:nvPr/>
        </p:nvPicPr>
        <p:blipFill>
          <a:blip r:embed="rId4"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a:extLst>
              <a:ext uri="{FF2B5EF4-FFF2-40B4-BE49-F238E27FC236}">
                <a16:creationId xmlns:a16="http://schemas.microsoft.com/office/drawing/2014/main" id="{9277C5D9-53FB-44B9-87F8-61CFE4543524}"/>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11" name="Rectangle 10">
            <a:extLst>
              <a:ext uri="{FF2B5EF4-FFF2-40B4-BE49-F238E27FC236}">
                <a16:creationId xmlns:a16="http://schemas.microsoft.com/office/drawing/2014/main" id="{D3257131-02A3-413E-9CA1-AAAD7F51026E}"/>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and domain.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Tree>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47732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87535" y="5612670"/>
            <a:ext cx="6480720"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499828"/>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775054680"/>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solidFill>
                  <a:schemeClr val="bg1">
                    <a:lumMod val="6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solidFill>
                  <a:schemeClr val="bg1">
                    <a:lumMod val="65000"/>
                  </a:schemeClr>
                </a:solidFill>
                <a:latin typeface="Liberation Mono"/>
              </a:rPr>
              <a:t>)</a:t>
            </a:r>
            <a:r>
              <a:rPr lang="en-IN" dirty="0">
                <a:latin typeface="Liberation Mono"/>
              </a:rPr>
              <a:t>;</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Tree>
    <p:extLst>
      <p:ext uri="{BB962C8B-B14F-4D97-AF65-F5344CB8AC3E}">
        <p14:creationId xmlns:p14="http://schemas.microsoft.com/office/powerpoint/2010/main" val="3141619635"/>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Tree>
    <p:extLst>
      <p:ext uri="{BB962C8B-B14F-4D97-AF65-F5344CB8AC3E}">
        <p14:creationId xmlns:p14="http://schemas.microsoft.com/office/powerpoint/2010/main" val="1533210040"/>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44760" y="838200"/>
            <a:ext cx="115118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r>
              <a:rPr lang="en-IN" dirty="0">
                <a:latin typeface="Arial" panose="020B0604020202020204" pitchFamily="34" charset="0"/>
                <a:cs typeface="Arial" panose="020B0604020202020204" pitchFamily="34" charset="0"/>
              </a:rPr>
              <a:t>.</a:t>
            </a: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Tree>
    <p:extLst>
      <p:ext uri="{BB962C8B-B14F-4D97-AF65-F5344CB8AC3E}">
        <p14:creationId xmlns:p14="http://schemas.microsoft.com/office/powerpoint/2010/main" val="3416029874"/>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Tree>
    <p:extLst>
      <p:ext uri="{BB962C8B-B14F-4D97-AF65-F5344CB8AC3E}">
        <p14:creationId xmlns:p14="http://schemas.microsoft.com/office/powerpoint/2010/main" val="3648306333"/>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extLst>
      <p:ext uri="{BB962C8B-B14F-4D97-AF65-F5344CB8AC3E}">
        <p14:creationId xmlns:p14="http://schemas.microsoft.com/office/powerpoint/2010/main" val="2483968113"/>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8" name="Rectangle 7">
            <a:extLst>
              <a:ext uri="{FF2B5EF4-FFF2-40B4-BE49-F238E27FC236}">
                <a16:creationId xmlns:a16="http://schemas.microsoft.com/office/drawing/2014/main" id="{8D4A4857-B7F6-4587-A073-FD8ACA761BC8}"/>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rgbClr val="DD4A68"/>
                </a:solidFill>
                <a:latin typeface="Liberation Mono"/>
              </a:rPr>
              <a:t>WHERE</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Tree>
    <p:extLst>
      <p:ext uri="{BB962C8B-B14F-4D97-AF65-F5344CB8AC3E}">
        <p14:creationId xmlns:p14="http://schemas.microsoft.com/office/powerpoint/2010/main" val="2690088721"/>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13" name="Rectangle 12">
            <a:extLst>
              <a:ext uri="{FF2B5EF4-FFF2-40B4-BE49-F238E27FC236}">
                <a16:creationId xmlns:a16="http://schemas.microsoft.com/office/drawing/2014/main" id="{A5B372DA-FF5D-4B15-A93B-04022E0B405A}"/>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986535929"/>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latin typeface="Liberation Mono"/>
              </a:rPr>
              <a:t>,</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413848831"/>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1559497" y="3212976"/>
            <a:ext cx="9217024" cy="40011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3969638"/>
            <a:ext cx="11305256" cy="212365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p>
        </p:txBody>
      </p:sp>
    </p:spTree>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407368"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3863752"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6" name="TextBox 5">
            <a:extLst>
              <a:ext uri="{FF2B5EF4-FFF2-40B4-BE49-F238E27FC236}">
                <a16:creationId xmlns:a16="http://schemas.microsoft.com/office/drawing/2014/main" id="{19715690-C838-40FB-9DB7-5A8D56AB9BA3}"/>
              </a:ext>
            </a:extLst>
          </p:cNvPr>
          <p:cNvSpPr txBox="1"/>
          <p:nvPr/>
        </p:nvSpPr>
        <p:spPr>
          <a:xfrm>
            <a:off x="407368" y="2276872"/>
            <a:ext cx="11521280"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MINUS</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Tree>
    <p:extLst>
      <p:ext uri="{BB962C8B-B14F-4D97-AF65-F5344CB8AC3E}">
        <p14:creationId xmlns:p14="http://schemas.microsoft.com/office/powerpoint/2010/main" val="326576882"/>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328368" y="4653136"/>
            <a:ext cx="11377264" cy="1446550"/>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dirty="0">
                <a:solidFill>
                  <a:srgbClr val="669900"/>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D40451BB-205D-44F8-AF81-31A7ACDF308C}"/>
              </a:ext>
            </a:extLst>
          </p:cNvPr>
          <p:cNvSpPr/>
          <p:nvPr/>
        </p:nvSpPr>
        <p:spPr>
          <a:xfrm>
            <a:off x="334566" y="2744341"/>
            <a:ext cx="11377264"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409581"/>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999999"/>
                </a:solidFill>
                <a:latin typeface="Liberation Mono"/>
                <a:cs typeface="Arial" panose="020B0604020202020204" pitchFamily="34" charset="0"/>
              </a:rPr>
              <a:t>]</a:t>
            </a:r>
            <a:endParaRPr lang="en-IN" sz="2000" dirty="0">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solidFill>
                  <a:schemeClr val="bg1">
                    <a:lumMod val="65000"/>
                  </a:schemeClr>
                </a:solidFill>
                <a:latin typeface="Liberation Mono"/>
                <a:cs typeface="Arial" panose="020B0604020202020204" pitchFamily="34" charset="0"/>
              </a:rPr>
              <a:t>)</a:t>
            </a:r>
            <a:r>
              <a:rPr lang="en-US" dirty="0">
                <a:latin typeface="Liberation Mono"/>
              </a:rPr>
              <a:t> R1, duplicate.* </a:t>
            </a:r>
            <a:r>
              <a:rPr lang="en-US" dirty="0">
                <a:solidFill>
                  <a:srgbClr val="0077AA"/>
                </a:solidFill>
                <a:latin typeface="Liberation Mono"/>
              </a:rPr>
              <a:t>FROM</a:t>
            </a:r>
            <a:r>
              <a:rPr lang="en-US" dirty="0">
                <a:latin typeface="Liberation Mono"/>
              </a:rPr>
              <a:t> duplicate</a:t>
            </a:r>
            <a:r>
              <a:rPr lang="en-US" dirty="0">
                <a:solidFill>
                  <a:schemeClr val="bg1">
                    <a:lumMod val="65000"/>
                  </a:schemeClr>
                </a:solidFill>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2" name="Rectangle 1"/>
          <p:cNvSpPr/>
          <p:nvPr/>
        </p:nvSpPr>
        <p:spPr>
          <a:xfrm>
            <a:off x="58010" y="4313798"/>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newbooks;</a:t>
            </a:r>
            <a:endParaRPr lang="en-US" dirty="0">
              <a:latin typeface="Liberation Mono"/>
              <a:cs typeface="Arial" panose="020B0604020202020204"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pic>
        <p:nvPicPr>
          <p:cNvPr id="6" name="Picture 5">
            <a:extLst>
              <a:ext uri="{FF2B5EF4-FFF2-40B4-BE49-F238E27FC236}">
                <a16:creationId xmlns:a16="http://schemas.microsoft.com/office/drawing/2014/main" id="{FB1C9E7E-FD79-492D-B708-5B61D26163B7}"/>
              </a:ext>
            </a:extLst>
          </p:cNvPr>
          <p:cNvPicPr>
            <a:picLocks noChangeAspect="1"/>
          </p:cNvPicPr>
          <p:nvPr/>
        </p:nvPicPr>
        <p:blipFill>
          <a:blip r:embed="rId3"/>
          <a:stretch>
            <a:fillRect/>
          </a:stretch>
        </p:blipFill>
        <p:spPr>
          <a:xfrm>
            <a:off x="8760295" y="843282"/>
            <a:ext cx="3113185" cy="5856103"/>
          </a:xfrm>
          <a:prstGeom prst="rect">
            <a:avLst/>
          </a:prstGeom>
        </p:spPr>
      </p:pic>
      <p:grpSp>
        <p:nvGrpSpPr>
          <p:cNvPr id="24" name="Group 23">
            <a:extLst>
              <a:ext uri="{FF2B5EF4-FFF2-40B4-BE49-F238E27FC236}">
                <a16:creationId xmlns:a16="http://schemas.microsoft.com/office/drawing/2014/main" id="{AD4E163E-4146-4711-9707-AE6B83E0753A}"/>
              </a:ext>
            </a:extLst>
          </p:cNvPr>
          <p:cNvGrpSpPr/>
          <p:nvPr/>
        </p:nvGrpSpPr>
        <p:grpSpPr>
          <a:xfrm>
            <a:off x="191344" y="495504"/>
            <a:ext cx="8371935" cy="3653576"/>
            <a:chOff x="191344" y="495504"/>
            <a:chExt cx="7940625" cy="3437553"/>
          </a:xfrm>
        </p:grpSpPr>
        <p:sp>
          <p:nvSpPr>
            <p:cNvPr id="25" name="Rectangle 24">
              <a:extLst>
                <a:ext uri="{FF2B5EF4-FFF2-40B4-BE49-F238E27FC236}">
                  <a16:creationId xmlns:a16="http://schemas.microsoft.com/office/drawing/2014/main" id="{3503CE00-4AED-4386-8B1F-1FD676E6251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49EFBB9B-CDFF-490A-9154-7465D5C070D8}"/>
                </a:ext>
              </a:extLst>
            </p:cNvPr>
            <p:cNvPicPr>
              <a:picLocks noChangeAspect="1"/>
            </p:cNvPicPr>
            <p:nvPr/>
          </p:nvPicPr>
          <p:blipFill>
            <a:blip r:embed="rId4"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AA47F647-76FD-4C41-AC96-61DD26F17F34}"/>
                </a:ext>
              </a:extLst>
            </p:cNvPr>
            <p:cNvPicPr>
              <a:picLocks noChangeAspect="1"/>
            </p:cNvPicPr>
            <p:nvPr/>
          </p:nvPicPr>
          <p:blipFill>
            <a:blip r:embed="rId5"/>
            <a:stretch>
              <a:fillRect/>
            </a:stretch>
          </p:blipFill>
          <p:spPr>
            <a:xfrm>
              <a:off x="4323836" y="844682"/>
              <a:ext cx="3808133" cy="2988000"/>
            </a:xfrm>
            <a:prstGeom prst="rect">
              <a:avLst/>
            </a:prstGeom>
          </p:spPr>
        </p:pic>
      </p:grpSp>
      <p:sp>
        <p:nvSpPr>
          <p:cNvPr id="31" name="Rectangle 30">
            <a:extLst>
              <a:ext uri="{FF2B5EF4-FFF2-40B4-BE49-F238E27FC236}">
                <a16:creationId xmlns:a16="http://schemas.microsoft.com/office/drawing/2014/main" id="{B3B33C9F-E072-4204-BB99-E400222837A5}"/>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6"/>
          <a:stretch>
            <a:fillRect/>
          </a:stretch>
        </p:blipFill>
        <p:spPr>
          <a:xfrm>
            <a:off x="6269514" y="5157192"/>
            <a:ext cx="2392274" cy="1316915"/>
          </a:xfrm>
          <a:prstGeom prst="rect">
            <a:avLst/>
          </a:prstGeom>
        </p:spPr>
      </p:pic>
    </p:spTree>
    <p:extLst>
      <p:ext uri="{BB962C8B-B14F-4D97-AF65-F5344CB8AC3E}">
        <p14:creationId xmlns:p14="http://schemas.microsoft.com/office/powerpoint/2010/main" val="3399317966"/>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21" name="Rectangle 20">
            <a:extLst>
              <a:ext uri="{FF2B5EF4-FFF2-40B4-BE49-F238E27FC236}">
                <a16:creationId xmlns:a16="http://schemas.microsoft.com/office/drawing/2014/main" id="{ADCE4F3E-6B42-47A8-BCF6-BB99F0D92E37}"/>
              </a:ext>
            </a:extLst>
          </p:cNvPr>
          <p:cNvSpPr/>
          <p:nvPr/>
        </p:nvSpPr>
        <p:spPr>
          <a:xfrm>
            <a:off x="191345" y="4222830"/>
            <a:ext cx="8821701"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9" name="Group 8">
            <a:extLst>
              <a:ext uri="{FF2B5EF4-FFF2-40B4-BE49-F238E27FC236}">
                <a16:creationId xmlns:a16="http://schemas.microsoft.com/office/drawing/2014/main" id="{EFAA22AC-C71C-43C7-A786-370598B2F456}"/>
              </a:ext>
            </a:extLst>
          </p:cNvPr>
          <p:cNvGrpSpPr/>
          <p:nvPr/>
        </p:nvGrpSpPr>
        <p:grpSpPr>
          <a:xfrm>
            <a:off x="191344" y="495504"/>
            <a:ext cx="8371935" cy="3653576"/>
            <a:chOff x="191344" y="495504"/>
            <a:chExt cx="7940625" cy="3437553"/>
          </a:xfrm>
        </p:grpSpPr>
        <p:sp>
          <p:nvSpPr>
            <p:cNvPr id="5" name="Rectangle 4">
              <a:extLst>
                <a:ext uri="{FF2B5EF4-FFF2-40B4-BE49-F238E27FC236}">
                  <a16:creationId xmlns:a16="http://schemas.microsoft.com/office/drawing/2014/main" id="{738E164C-35C2-4E50-AEE3-69A64CAB6FD3}"/>
                </a:ext>
              </a:extLst>
            </p:cNvPr>
            <p:cNvSpPr/>
            <p:nvPr/>
          </p:nvSpPr>
          <p:spPr>
            <a:xfrm>
              <a:off x="3015745" y="495504"/>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1038F296-3ED9-4301-8EEB-4F292BB5DE95}"/>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15" name="Picture 14">
              <a:extLst>
                <a:ext uri="{FF2B5EF4-FFF2-40B4-BE49-F238E27FC236}">
                  <a16:creationId xmlns:a16="http://schemas.microsoft.com/office/drawing/2014/main" id="{17A1FAC2-EF75-47F8-9A4C-B54BF4084E9A}"/>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17" name="Picture 16">
              <a:extLst>
                <a:ext uri="{FF2B5EF4-FFF2-40B4-BE49-F238E27FC236}">
                  <a16:creationId xmlns:a16="http://schemas.microsoft.com/office/drawing/2014/main" id="{66EA8238-F842-46D6-92A9-E7AB3661CF04}"/>
                </a:ext>
              </a:extLst>
            </p:cNvPr>
            <p:cNvPicPr>
              <a:picLocks noChangeAspect="1"/>
            </p:cNvPicPr>
            <p:nvPr/>
          </p:nvPicPr>
          <p:blipFill>
            <a:blip r:embed="rId3"/>
            <a:stretch>
              <a:fillRect/>
            </a:stretch>
          </p:blipFill>
          <p:spPr>
            <a:xfrm>
              <a:off x="4323836" y="844682"/>
              <a:ext cx="3808133" cy="2988000"/>
            </a:xfrm>
            <a:prstGeom prst="rect">
              <a:avLst/>
            </a:prstGeom>
          </p:spPr>
        </p:pic>
      </p:grpSp>
      <p:sp>
        <p:nvSpPr>
          <p:cNvPr id="19" name="Rectangle 18">
            <a:extLst>
              <a:ext uri="{FF2B5EF4-FFF2-40B4-BE49-F238E27FC236}">
                <a16:creationId xmlns:a16="http://schemas.microsoft.com/office/drawing/2014/main" id="{0E305B3C-25C0-4182-B3F9-6034EFE641D6}"/>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4"/>
          <a:stretch>
            <a:fillRect/>
          </a:stretch>
        </p:blipFill>
        <p:spPr>
          <a:xfrm>
            <a:off x="6269514" y="5144486"/>
            <a:ext cx="2394000" cy="1340640"/>
          </a:xfrm>
          <a:prstGeom prst="rect">
            <a:avLst/>
          </a:prstGeom>
        </p:spPr>
      </p:pic>
      <p:pic>
        <p:nvPicPr>
          <p:cNvPr id="13" name="Picture 12">
            <a:extLst>
              <a:ext uri="{FF2B5EF4-FFF2-40B4-BE49-F238E27FC236}">
                <a16:creationId xmlns:a16="http://schemas.microsoft.com/office/drawing/2014/main" id="{C08A8718-9CA1-4578-B821-7F02B9EA8235}"/>
              </a:ext>
            </a:extLst>
          </p:cNvPr>
          <p:cNvPicPr>
            <a:picLocks noChangeAspect="1"/>
          </p:cNvPicPr>
          <p:nvPr/>
        </p:nvPicPr>
        <p:blipFill>
          <a:blip r:embed="rId5"/>
          <a:stretch>
            <a:fillRect/>
          </a:stretch>
        </p:blipFill>
        <p:spPr>
          <a:xfrm>
            <a:off x="8760295" y="843282"/>
            <a:ext cx="3113185" cy="5856103"/>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191344" y="6084004"/>
            <a:ext cx="577748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p:txBody>
      </p:sp>
    </p:spTree>
    <p:extLst>
      <p:ext uri="{BB962C8B-B14F-4D97-AF65-F5344CB8AC3E}">
        <p14:creationId xmlns:p14="http://schemas.microsoft.com/office/powerpoint/2010/main" val="1333351723"/>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04930" y="1037151"/>
            <a:ext cx="109316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187268" y="3156731"/>
            <a:ext cx="118853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oldbook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4">
                    <a:lumMod val="50000"/>
                  </a:schemeClr>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newbook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.id and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.name =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p:cNvSpPr/>
          <p:nvPr/>
        </p:nvSpPr>
        <p:spPr>
          <a:xfrm>
            <a:off x="191344" y="1807842"/>
            <a:ext cx="11665296"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2604389177"/>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BFE43AA0-1450-4090-8504-3482DE1F7A94}"/>
              </a:ext>
            </a:extLst>
          </p:cNvPr>
          <p:cNvSpPr/>
          <p:nvPr/>
        </p:nvSpPr>
        <p:spPr>
          <a:xfrm>
            <a:off x="214492" y="4433315"/>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1DAF976E-8C62-464C-9662-FF47B802E011}"/>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24" name="Group 23">
            <a:extLst>
              <a:ext uri="{FF2B5EF4-FFF2-40B4-BE49-F238E27FC236}">
                <a16:creationId xmlns:a16="http://schemas.microsoft.com/office/drawing/2014/main" id="{C1C9ACC2-728C-4047-8F86-32F4920CBAF7}"/>
              </a:ext>
            </a:extLst>
          </p:cNvPr>
          <p:cNvGrpSpPr/>
          <p:nvPr/>
        </p:nvGrpSpPr>
        <p:grpSpPr>
          <a:xfrm>
            <a:off x="191344" y="548680"/>
            <a:ext cx="8371935" cy="3653576"/>
            <a:chOff x="191344" y="495504"/>
            <a:chExt cx="7940625" cy="3437553"/>
          </a:xfrm>
        </p:grpSpPr>
        <p:sp>
          <p:nvSpPr>
            <p:cNvPr id="25" name="Rectangle 24">
              <a:extLst>
                <a:ext uri="{FF2B5EF4-FFF2-40B4-BE49-F238E27FC236}">
                  <a16:creationId xmlns:a16="http://schemas.microsoft.com/office/drawing/2014/main" id="{DA12BA97-45BD-4301-B558-75E0D5CC269D}"/>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AD0A934F-90A2-4C6F-B26F-8CA7535749FC}"/>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27F725E9-D1A2-4177-9736-7C3F03010FE7}"/>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5B82DA9A-7624-4B52-9574-49E245887AE6}"/>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3" name="Picture 2">
            <a:extLst>
              <a:ext uri="{FF2B5EF4-FFF2-40B4-BE49-F238E27FC236}">
                <a16:creationId xmlns:a16="http://schemas.microsoft.com/office/drawing/2014/main" id="{E7D0A30E-852B-4404-8CD2-20CE271BEDAA}"/>
              </a:ext>
            </a:extLst>
          </p:cNvPr>
          <p:cNvPicPr>
            <a:picLocks noChangeAspect="1"/>
          </p:cNvPicPr>
          <p:nvPr/>
        </p:nvPicPr>
        <p:blipFill>
          <a:blip r:embed="rId4"/>
          <a:stretch>
            <a:fillRect/>
          </a:stretch>
        </p:blipFill>
        <p:spPr>
          <a:xfrm>
            <a:off x="8764801" y="855007"/>
            <a:ext cx="2969894" cy="1997929"/>
          </a:xfrm>
          <a:prstGeom prst="rect">
            <a:avLst/>
          </a:prstGeom>
        </p:spPr>
      </p:pic>
    </p:spTree>
    <p:extLst>
      <p:ext uri="{BB962C8B-B14F-4D97-AF65-F5344CB8AC3E}">
        <p14:creationId xmlns:p14="http://schemas.microsoft.com/office/powerpoint/2010/main" val="3391733605"/>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7" name="Rectangle 6"/>
          <p:cNvSpPr/>
          <p:nvPr/>
        </p:nvSpPr>
        <p:spPr>
          <a:xfrm>
            <a:off x="119336"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505E84F7-849C-461F-9AED-8ECCF4F8532A}"/>
              </a:ext>
            </a:extLst>
          </p:cNvPr>
          <p:cNvSpPr/>
          <p:nvPr/>
        </p:nvSpPr>
        <p:spPr>
          <a:xfrm>
            <a:off x="407368" y="1037151"/>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7368" y="1807842"/>
            <a:ext cx="11449272"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444002413"/>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9840"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a:t>
            </a:r>
          </a:p>
        </p:txBody>
      </p:sp>
      <p:sp>
        <p:nvSpPr>
          <p:cNvPr id="5" name="TextBox 4">
            <a:extLst>
              <a:ext uri="{FF2B5EF4-FFF2-40B4-BE49-F238E27FC236}">
                <a16:creationId xmlns:a16="http://schemas.microsoft.com/office/drawing/2014/main" id="{4E395F36-72A8-4C1C-AA61-8A4BAB3DF1C7}"/>
              </a:ext>
            </a:extLst>
          </p:cNvPr>
          <p:cNvSpPr txBox="1"/>
          <p:nvPr/>
        </p:nvSpPr>
        <p:spPr>
          <a:xfrm>
            <a:off x="0"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newbooks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pic>
        <p:nvPicPr>
          <p:cNvPr id="6" name="Picture 5">
            <a:extLst>
              <a:ext uri="{FF2B5EF4-FFF2-40B4-BE49-F238E27FC236}">
                <a16:creationId xmlns:a16="http://schemas.microsoft.com/office/drawing/2014/main" id="{62BD4C1B-C095-470B-AAB2-204A33FE7556}"/>
              </a:ext>
            </a:extLst>
          </p:cNvPr>
          <p:cNvPicPr>
            <a:picLocks noChangeAspect="1"/>
          </p:cNvPicPr>
          <p:nvPr/>
        </p:nvPicPr>
        <p:blipFill>
          <a:blip r:embed="rId2"/>
          <a:stretch>
            <a:fillRect/>
          </a:stretch>
        </p:blipFill>
        <p:spPr>
          <a:xfrm>
            <a:off x="8760296" y="1389284"/>
            <a:ext cx="3302528" cy="2461884"/>
          </a:xfrm>
          <a:prstGeom prst="rect">
            <a:avLst/>
          </a:prstGeom>
        </p:spPr>
      </p:pic>
      <p:pic>
        <p:nvPicPr>
          <p:cNvPr id="7" name="Picture 6">
            <a:extLst>
              <a:ext uri="{FF2B5EF4-FFF2-40B4-BE49-F238E27FC236}">
                <a16:creationId xmlns:a16="http://schemas.microsoft.com/office/drawing/2014/main" id="{BA67D6DF-A896-498A-B676-90FDEE4ED2C7}"/>
              </a:ext>
            </a:extLst>
          </p:cNvPr>
          <p:cNvPicPr>
            <a:picLocks noChangeAspect="1"/>
          </p:cNvPicPr>
          <p:nvPr/>
        </p:nvPicPr>
        <p:blipFill>
          <a:blip r:embed="rId3"/>
          <a:stretch>
            <a:fillRect/>
          </a:stretch>
        </p:blipFill>
        <p:spPr>
          <a:xfrm>
            <a:off x="8760296" y="4197595"/>
            <a:ext cx="3204358" cy="2461885"/>
          </a:xfrm>
          <a:prstGeom prst="rect">
            <a:avLst/>
          </a:prstGeom>
        </p:spPr>
      </p:pic>
      <p:sp>
        <p:nvSpPr>
          <p:cNvPr id="8" name="Rectangle 7">
            <a:extLst>
              <a:ext uri="{FF2B5EF4-FFF2-40B4-BE49-F238E27FC236}">
                <a16:creationId xmlns:a16="http://schemas.microsoft.com/office/drawing/2014/main" id="{F35E49B3-82E2-4E82-8BB3-C9C5039352B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69B6E850-9F8C-41B5-AF55-81BEAC92BF76}"/>
              </a:ext>
            </a:extLst>
          </p:cNvPr>
          <p:cNvSpPr/>
          <p:nvPr/>
        </p:nvSpPr>
        <p:spPr>
          <a:xfrm>
            <a:off x="8808439"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4" name="Rectangle 13">
            <a:extLst>
              <a:ext uri="{FF2B5EF4-FFF2-40B4-BE49-F238E27FC236}">
                <a16:creationId xmlns:a16="http://schemas.microsoft.com/office/drawing/2014/main" id="{36F32844-26C0-4E9F-AC3B-32C212CFD768}"/>
              </a:ext>
            </a:extLst>
          </p:cNvPr>
          <p:cNvSpPr/>
          <p:nvPr/>
        </p:nvSpPr>
        <p:spPr>
          <a:xfrm>
            <a:off x="335360" y="4091472"/>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3FF3DFBA-41F0-4568-AF49-A40D46AFB10F}"/>
              </a:ext>
            </a:extLst>
          </p:cNvPr>
          <p:cNvSpPr/>
          <p:nvPr/>
        </p:nvSpPr>
        <p:spPr>
          <a:xfrm>
            <a:off x="119336" y="4460805"/>
            <a:ext cx="8280920" cy="156966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9" name="Rectangle 18">
            <a:extLst>
              <a:ext uri="{FF2B5EF4-FFF2-40B4-BE49-F238E27FC236}">
                <a16:creationId xmlns:a16="http://schemas.microsoft.com/office/drawing/2014/main" id="{02AEFF05-B311-4076-8303-558EE8F5EF4B}"/>
              </a:ext>
            </a:extLst>
          </p:cNvPr>
          <p:cNvSpPr/>
          <p:nvPr/>
        </p:nvSpPr>
        <p:spPr>
          <a:xfrm>
            <a:off x="8822240" y="371703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17" name="Group 16">
            <a:extLst>
              <a:ext uri="{FF2B5EF4-FFF2-40B4-BE49-F238E27FC236}">
                <a16:creationId xmlns:a16="http://schemas.microsoft.com/office/drawing/2014/main" id="{19728BB7-D3A5-4D9A-BE64-56214396A434}"/>
              </a:ext>
            </a:extLst>
          </p:cNvPr>
          <p:cNvGrpSpPr/>
          <p:nvPr/>
        </p:nvGrpSpPr>
        <p:grpSpPr>
          <a:xfrm>
            <a:off x="191344" y="548680"/>
            <a:ext cx="8371935" cy="3653576"/>
            <a:chOff x="191344" y="495504"/>
            <a:chExt cx="7940625" cy="3437553"/>
          </a:xfrm>
        </p:grpSpPr>
        <p:sp>
          <p:nvSpPr>
            <p:cNvPr id="18" name="Rectangle 17">
              <a:extLst>
                <a:ext uri="{FF2B5EF4-FFF2-40B4-BE49-F238E27FC236}">
                  <a16:creationId xmlns:a16="http://schemas.microsoft.com/office/drawing/2014/main" id="{57542A80-C0EE-4938-A674-2AE8F2D3E22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2" name="Rectangle 21">
              <a:extLst>
                <a:ext uri="{FF2B5EF4-FFF2-40B4-BE49-F238E27FC236}">
                  <a16:creationId xmlns:a16="http://schemas.microsoft.com/office/drawing/2014/main" id="{99C153AE-A525-41F7-BFB3-A81FEEF6598A}"/>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3" name="Picture 22">
              <a:extLst>
                <a:ext uri="{FF2B5EF4-FFF2-40B4-BE49-F238E27FC236}">
                  <a16:creationId xmlns:a16="http://schemas.microsoft.com/office/drawing/2014/main" id="{6B804F41-40B4-4932-99DA-B1BA38FC829F}"/>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4" name="Picture 23">
              <a:extLst>
                <a:ext uri="{FF2B5EF4-FFF2-40B4-BE49-F238E27FC236}">
                  <a16:creationId xmlns:a16="http://schemas.microsoft.com/office/drawing/2014/main" id="{6A8B8A35-1D50-40AC-8A9D-33A51E017220}"/>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5" name="Picture 4">
            <a:extLst>
              <a:ext uri="{FF2B5EF4-FFF2-40B4-BE49-F238E27FC236}">
                <a16:creationId xmlns:a16="http://schemas.microsoft.com/office/drawing/2014/main" id="{E2BE9557-1ACE-42FA-A1E2-5D4A4C85BD46}"/>
              </a:ext>
            </a:extLst>
          </p:cNvPr>
          <p:cNvPicPr>
            <a:picLocks noChangeAspect="1"/>
          </p:cNvPicPr>
          <p:nvPr/>
        </p:nvPicPr>
        <p:blipFill>
          <a:blip r:embed="rId4"/>
          <a:stretch>
            <a:fillRect/>
          </a:stretch>
        </p:blipFill>
        <p:spPr>
          <a:xfrm>
            <a:off x="8859890" y="933649"/>
            <a:ext cx="2961038" cy="2207319"/>
          </a:xfrm>
          <a:prstGeom prst="rect">
            <a:avLst/>
          </a:prstGeom>
        </p:spPr>
      </p:pic>
      <p:pic>
        <p:nvPicPr>
          <p:cNvPr id="6" name="Picture 5">
            <a:extLst>
              <a:ext uri="{FF2B5EF4-FFF2-40B4-BE49-F238E27FC236}">
                <a16:creationId xmlns:a16="http://schemas.microsoft.com/office/drawing/2014/main" id="{B7BF8541-7B29-454C-97B6-C4135036CAF1}"/>
              </a:ext>
            </a:extLst>
          </p:cNvPr>
          <p:cNvPicPr>
            <a:picLocks noChangeAspect="1"/>
          </p:cNvPicPr>
          <p:nvPr/>
        </p:nvPicPr>
        <p:blipFill>
          <a:blip r:embed="rId5"/>
          <a:stretch>
            <a:fillRect/>
          </a:stretch>
        </p:blipFill>
        <p:spPr>
          <a:xfrm>
            <a:off x="8808438" y="4344913"/>
            <a:ext cx="2961038" cy="2274944"/>
          </a:xfrm>
          <a:prstGeom prst="rect">
            <a:avLst/>
          </a:prstGeom>
        </p:spPr>
      </p:pic>
    </p:spTree>
    <p:extLst>
      <p:ext uri="{BB962C8B-B14F-4D97-AF65-F5344CB8AC3E}">
        <p14:creationId xmlns:p14="http://schemas.microsoft.com/office/powerpoint/2010/main" val="2662720262"/>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4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4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4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4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dirty="0">
                <a:solidFill>
                  <a:srgbClr val="0077AA"/>
                </a:solidFill>
                <a:latin typeface="Liberation Mono"/>
              </a:rPr>
              <a:t> [AS] SELECT * FROM </a:t>
            </a:r>
            <a:r>
              <a:rPr lang="en-IN" sz="2000" dirty="0">
                <a:latin typeface="Liberation Mono"/>
              </a:rPr>
              <a:t>orig_tbl;</a:t>
            </a:r>
            <a:endParaRPr lang="en-US" sz="2000" dirty="0">
              <a:latin typeface="Liberation Mono"/>
            </a:endParaRPr>
          </a:p>
        </p:txBody>
      </p:sp>
      <p:sp>
        <p:nvSpPr>
          <p:cNvPr id="8" name="Rectangle 7"/>
          <p:cNvSpPr/>
          <p:nvPr/>
        </p:nvSpPr>
        <p:spPr>
          <a:xfrm>
            <a:off x="407368" y="3147933"/>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4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911424" y="4165834"/>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407368"/>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531505" y="1057467"/>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Tree>
    <p:extLst>
      <p:ext uri="{BB962C8B-B14F-4D97-AF65-F5344CB8AC3E}">
        <p14:creationId xmlns:p14="http://schemas.microsoft.com/office/powerpoint/2010/main" val="389053834"/>
      </p:ext>
    </p:extLst>
  </p:cSld>
  <p:clrMapOvr>
    <a:masterClrMapping/>
  </p:clrMapOvr>
  <p:transition/>
</p:sld>
</file>

<file path=ppt/slides/slide4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4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p>
          <a:p>
            <a:r>
              <a:rPr lang="en-IN" sz="2000" dirty="0">
                <a:solidFill>
                  <a:srgbClr val="0077AA"/>
                </a:solidFill>
                <a:latin typeface="Liberation Mono"/>
              </a:rPr>
              <a:t>COMMIT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SAVEPOINT</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 </a:t>
            </a:r>
            <a:r>
              <a:rPr lang="en-IN" sz="2000" dirty="0">
                <a:solidFill>
                  <a:srgbClr val="990055"/>
                </a:solidFill>
                <a:latin typeface="Liberation Mono"/>
              </a:rPr>
              <a:t>1</a:t>
            </a:r>
            <a:r>
              <a:rPr lang="en-IN" sz="2000" dirty="0">
                <a:solidFill>
                  <a:schemeClr val="bg1">
                    <a:lumMod val="65000"/>
                  </a:schemeClr>
                </a:solidFill>
                <a:latin typeface="Liberation Mono"/>
              </a:rPr>
              <a:t>}</a:t>
            </a:r>
            <a:endParaRPr lang="en-US" sz="2000" dirty="0">
              <a:solidFill>
                <a:schemeClr val="bg1">
                  <a:lumMod val="65000"/>
                </a:schemeClr>
              </a:solidFill>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solidFill>
                  <a:schemeClr val="bg1">
                    <a:lumMod val="65000"/>
                  </a:schemeClr>
                </a:solidFill>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9956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5661248"/>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4832092"/>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r>
              <a:rPr lang="en-US" sz="2000" dirty="0">
                <a:latin typeface="Arial" panose="020B0604020202020204" pitchFamily="34" charset="0"/>
                <a:cs typeface="Arial" pitchFamily="34" charset="0"/>
              </a:rPr>
              <a:t>They are </a:t>
            </a:r>
            <a:r>
              <a:rPr lang="en-US" sz="2000" dirty="0">
                <a:solidFill>
                  <a:schemeClr val="bg1">
                    <a:lumMod val="50000"/>
                  </a:schemeClr>
                </a:solidFill>
                <a:latin typeface="Arial" panose="020B0604020202020204" pitchFamily="34" charset="0"/>
                <a:cs typeface="Arial" pitchFamily="34" charset="0"/>
              </a:rPr>
              <a:t>. . .</a:t>
            </a:r>
            <a:r>
              <a:rPr lang="en-US" sz="2000" dirty="0">
                <a:latin typeface="Arial" panose="020B0604020202020204" pitchFamily="34" charset="0"/>
                <a:cs typeface="Arial" pitchFamily="34" charset="0"/>
              </a:rPr>
              <a:t> . . </a:t>
            </a:r>
          </a:p>
          <a:p>
            <a:r>
              <a:rPr lang="en-US" sz="800" dirty="0">
                <a:latin typeface="Arial" panose="020B0604020202020204" pitchFamily="34" charset="0"/>
                <a:cs typeface="Arial" pitchFamily="34" charset="0"/>
              </a:rPr>
              <a:t>           </a:t>
            </a:r>
          </a:p>
          <a:p>
            <a:r>
              <a:rPr lang="en-US" sz="2000" dirty="0">
                <a:latin typeface="Arial" panose="020B0604020202020204" pitchFamily="34" charset="0"/>
                <a:cs typeface="Arial" pitchFamily="34" charset="0"/>
              </a:rPr>
              <a:t>       (</a:t>
            </a:r>
            <a:r>
              <a:rPr lang="en-IN" dirty="0"/>
              <a:t>3-Tier Architecture</a:t>
            </a:r>
            <a:r>
              <a:rPr lang="en-US" sz="2000" dirty="0">
                <a:latin typeface="Arial" panose="020B0604020202020204" pitchFamily="34" charset="0"/>
                <a:cs typeface="Arial" pitchFamily="34" charset="0"/>
              </a:rPr>
              <a:t>).</a:t>
            </a:r>
          </a:p>
          <a:p>
            <a:endParaRPr lang="en-US" sz="1000" dirty="0">
              <a:latin typeface="Arial" panose="020B0604020202020204" pitchFamily="34" charset="0"/>
              <a:cs typeface="Arial" pitchFamily="34" charset="0"/>
            </a:endParaRPr>
          </a:p>
          <a:p>
            <a:pPr marL="914400" lvl="1" indent="-457200">
              <a:lnSpc>
                <a:spcPct val="150000"/>
              </a:lnSpc>
              <a:buFont typeface="+mj-lt"/>
              <a:buAutoNum type="arabicPeriod"/>
            </a:pPr>
            <a:r>
              <a:rPr lang="en-IN" sz="2000" b="1" dirty="0">
                <a:latin typeface="Gill Sans MT (Body)"/>
              </a:rPr>
              <a:t>Presentation</a:t>
            </a:r>
            <a:r>
              <a:rPr lang="en-IN" sz="2000" dirty="0">
                <a:latin typeface="Gill Sans MT (Body)"/>
              </a:rPr>
              <a:t> </a:t>
            </a:r>
            <a:r>
              <a:rPr lang="en-US" sz="2000" b="1" dirty="0">
                <a:latin typeface="Gill Sans MT (Body)"/>
              </a:rPr>
              <a:t>Tier</a:t>
            </a:r>
            <a:r>
              <a:rPr lang="en-IN" sz="2000" b="1" dirty="0">
                <a:latin typeface="Gill Sans MT (Body)"/>
              </a:rPr>
              <a:t> [ </a:t>
            </a:r>
            <a:r>
              <a:rPr lang="en-US" sz="2000" b="1" dirty="0">
                <a:latin typeface="Gill Sans MT (Body)"/>
              </a:rPr>
              <a:t>UI</a:t>
            </a:r>
            <a:r>
              <a:rPr lang="en-IN" sz="2000" b="1" dirty="0">
                <a:latin typeface="Gill Sans MT (Body)"/>
              </a:rPr>
              <a:t> ] </a:t>
            </a:r>
            <a:endParaRPr lang="en-US" sz="2000" dirty="0">
              <a:latin typeface="Gill Sans MT (Body)"/>
              <a:cs typeface="Arial" pitchFamily="34" charset="0"/>
            </a:endParaRPr>
          </a:p>
          <a:p>
            <a:pPr marL="914400" lvl="1" indent="-457200">
              <a:lnSpc>
                <a:spcPct val="150000"/>
              </a:lnSpc>
              <a:buFont typeface="+mj-lt"/>
              <a:buAutoNum type="arabicPeriod"/>
            </a:pPr>
            <a:r>
              <a:rPr lang="en-IN" sz="2000" b="1" dirty="0">
                <a:latin typeface="Gill Sans MT (Body)"/>
              </a:rPr>
              <a:t>Application</a:t>
            </a:r>
            <a:r>
              <a:rPr lang="en-IN" sz="2000" dirty="0">
                <a:latin typeface="Gill Sans MT (Body)"/>
              </a:rPr>
              <a:t> </a:t>
            </a:r>
            <a:r>
              <a:rPr lang="en-US" sz="2000" b="1" dirty="0">
                <a:latin typeface="Gill Sans MT (Body)"/>
              </a:rPr>
              <a:t>Tier</a:t>
            </a:r>
            <a:r>
              <a:rPr lang="en-IN" sz="2000" b="1" dirty="0">
                <a:latin typeface="Gill Sans MT (Body)"/>
              </a:rPr>
              <a:t> [ Server Application and Client Application ] </a:t>
            </a:r>
            <a:endParaRPr lang="en-US" sz="2000" dirty="0">
              <a:latin typeface="Gill Sans MT (Body)"/>
              <a:cs typeface="Arial" pitchFamily="34" charset="0"/>
            </a:endParaRPr>
          </a:p>
          <a:p>
            <a:pPr marL="914400" lvl="1" indent="-457200">
              <a:lnSpc>
                <a:spcPct val="150000"/>
              </a:lnSpc>
              <a:buFont typeface="+mj-lt"/>
              <a:buAutoNum type="arabicPeriod"/>
            </a:pPr>
            <a:r>
              <a:rPr lang="en-IN" sz="2000" b="1" dirty="0">
                <a:solidFill>
                  <a:srgbClr val="F63122"/>
                </a:solidFill>
                <a:latin typeface="Gill Sans MT (Body)"/>
              </a:rPr>
              <a:t>Data</a:t>
            </a:r>
            <a:r>
              <a:rPr lang="en-IN" sz="2000" dirty="0">
                <a:solidFill>
                  <a:srgbClr val="F63122"/>
                </a:solidFill>
                <a:latin typeface="Gill Sans MT (Body)"/>
              </a:rPr>
              <a:t> </a:t>
            </a:r>
            <a:r>
              <a:rPr lang="en-US" sz="2000" b="1" dirty="0">
                <a:latin typeface="Gill Sans MT (Body)"/>
              </a:rPr>
              <a:t>Tier </a:t>
            </a:r>
            <a:r>
              <a:rPr lang="en-US" sz="2000" b="1" dirty="0">
                <a:solidFill>
                  <a:srgbClr val="F63122"/>
                </a:solidFill>
                <a:latin typeface="Gill Sans MT (Body)"/>
              </a:rPr>
              <a:t>/</a:t>
            </a:r>
            <a:r>
              <a:rPr lang="en-IN" sz="2000" b="1" dirty="0">
                <a:solidFill>
                  <a:srgbClr val="F63122"/>
                </a:solidFill>
                <a:latin typeface="Gill Sans MT (Body)"/>
              </a:rPr>
              <a:t> Data Access Layer [ Flat Files / RDBMS / NoSQL</a:t>
            </a:r>
            <a:r>
              <a:rPr lang="en-US" sz="2000" b="1" dirty="0">
                <a:solidFill>
                  <a:srgbClr val="F63122"/>
                </a:solidFill>
                <a:latin typeface="Gill Sans MT (Body)"/>
              </a:rPr>
              <a:t> ] </a:t>
            </a:r>
            <a:endParaRPr lang="en-US" sz="2000" dirty="0">
              <a:solidFill>
                <a:srgbClr val="F63122"/>
              </a:solidFill>
              <a:latin typeface="Gill Sans MT (Body)"/>
              <a:cs typeface="Arial" pitchFamily="34" charset="0"/>
            </a:endParaRPr>
          </a:p>
          <a:p>
            <a:endParaRPr lang="en-US" sz="1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113" indent="-90011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4" name="TextBox 3">
            <a:extLst>
              <a:ext uri="{FF2B5EF4-FFF2-40B4-BE49-F238E27FC236}">
                <a16:creationId xmlns:a16="http://schemas.microsoft.com/office/drawing/2014/main" id="{BA5FBBCF-4E9A-4903-9F66-82E2524191B3}"/>
              </a:ext>
            </a:extLst>
          </p:cNvPr>
          <p:cNvSpPr txBox="1"/>
          <p:nvPr/>
        </p:nvSpPr>
        <p:spPr>
          <a:xfrm>
            <a:off x="263352" y="5951021"/>
            <a:ext cx="11593288" cy="646331"/>
          </a:xfrm>
          <a:prstGeom prst="rect">
            <a:avLst/>
          </a:prstGeom>
          <a:noFill/>
        </p:spPr>
        <p:txBody>
          <a:bodyPr wrap="square">
            <a:spAutoFit/>
          </a:bodyPr>
          <a:lstStyle/>
          <a:p>
            <a:r>
              <a:rPr lang="en-US" b="0" i="0" dirty="0">
                <a:effectLst/>
                <a:latin typeface="Arial" panose="020B0604020202020204" pitchFamily="34" charset="0"/>
                <a:cs typeface="Arial" panose="020B0604020202020204" pitchFamily="34" charset="0"/>
              </a:rPr>
              <a:t>The term </a:t>
            </a:r>
            <a:r>
              <a:rPr lang="en-US" b="0" i="0" dirty="0">
                <a:solidFill>
                  <a:schemeClr val="accent3">
                    <a:lumMod val="50000"/>
                  </a:schemeClr>
                </a:solidFill>
                <a:effectLst/>
                <a:latin typeface="Arial" panose="020B0604020202020204" pitchFamily="34" charset="0"/>
                <a:cs typeface="Arial" panose="020B0604020202020204" pitchFamily="34" charset="0"/>
              </a:rPr>
              <a:t>“front-end” </a:t>
            </a:r>
            <a:r>
              <a:rPr lang="en-US" b="0" i="0" dirty="0">
                <a:effectLst/>
                <a:latin typeface="Arial" panose="020B0604020202020204" pitchFamily="34" charset="0"/>
                <a:cs typeface="Arial" panose="020B0604020202020204" pitchFamily="34" charset="0"/>
              </a:rPr>
              <a:t>refers to the </a:t>
            </a:r>
            <a:r>
              <a:rPr lang="en-US" dirty="0">
                <a:solidFill>
                  <a:srgbClr val="0070C0"/>
                </a:solidFill>
                <a:latin typeface="Arial" panose="020B0604020202020204" pitchFamily="34" charset="0"/>
                <a:cs typeface="Arial" panose="020B0604020202020204" pitchFamily="34" charset="0"/>
              </a:rPr>
              <a:t>user</a:t>
            </a:r>
            <a:r>
              <a:rPr lang="en-US" b="0" i="0" dirty="0">
                <a:solidFill>
                  <a:srgbClr val="0070C0"/>
                </a:solidFill>
                <a:effectLst/>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interface</a:t>
            </a:r>
            <a:r>
              <a:rPr lang="en-US" b="0" i="0" dirty="0">
                <a:effectLst/>
                <a:latin typeface="Arial" panose="020B0604020202020204" pitchFamily="34" charset="0"/>
                <a:cs typeface="Arial" panose="020B0604020202020204" pitchFamily="34" charset="0"/>
              </a:rPr>
              <a:t>, while </a:t>
            </a:r>
            <a:r>
              <a:rPr lang="en-US" b="0" i="0" dirty="0">
                <a:solidFill>
                  <a:schemeClr val="accent3">
                    <a:lumMod val="50000"/>
                  </a:schemeClr>
                </a:solidFill>
                <a:effectLst/>
                <a:latin typeface="Arial" panose="020B0604020202020204" pitchFamily="34" charset="0"/>
                <a:cs typeface="Arial" panose="020B0604020202020204" pitchFamily="34" charset="0"/>
              </a:rPr>
              <a:t>“back-end” </a:t>
            </a:r>
            <a:r>
              <a:rPr lang="en-US" b="0" i="0" dirty="0">
                <a:effectLst/>
                <a:latin typeface="Arial" panose="020B0604020202020204" pitchFamily="34" charset="0"/>
                <a:cs typeface="Arial" panose="020B0604020202020204" pitchFamily="34" charset="0"/>
              </a:rPr>
              <a:t>means the </a:t>
            </a:r>
            <a:r>
              <a:rPr lang="en-US" dirty="0">
                <a:solidFill>
                  <a:srgbClr val="0070C0"/>
                </a:solidFill>
                <a:latin typeface="Arial" panose="020B0604020202020204" pitchFamily="34" charset="0"/>
                <a:cs typeface="Arial" panose="020B0604020202020204" pitchFamily="34" charset="0"/>
              </a:rPr>
              <a:t>server</a:t>
            </a:r>
            <a:r>
              <a:rPr lang="en-US" b="0" i="0" dirty="0">
                <a:effectLst/>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application</a:t>
            </a:r>
            <a:r>
              <a:rPr lang="en-US" b="0" i="0" dirty="0">
                <a:effectLst/>
                <a:latin typeface="Arial" panose="020B0604020202020204" pitchFamily="34" charset="0"/>
                <a:cs typeface="Arial" panose="020B0604020202020204" pitchFamily="34" charset="0"/>
              </a:rPr>
              <a:t> and </a:t>
            </a:r>
            <a:r>
              <a:rPr lang="en-US" dirty="0">
                <a:solidFill>
                  <a:srgbClr val="0070C0"/>
                </a:solidFill>
                <a:latin typeface="Arial" panose="020B0604020202020204" pitchFamily="34" charset="0"/>
                <a:cs typeface="Arial" panose="020B0604020202020204" pitchFamily="34" charset="0"/>
              </a:rPr>
              <a:t>database</a:t>
            </a:r>
            <a:r>
              <a:rPr lang="en-US" b="0" i="0" dirty="0">
                <a:effectLst/>
                <a:latin typeface="Arial" panose="020B0604020202020204" pitchFamily="34" charset="0"/>
                <a:cs typeface="Arial" panose="020B0604020202020204" pitchFamily="34" charset="0"/>
              </a:rPr>
              <a:t> that work behind the scenes to deliver information to the user.</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7392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11" end="11"/>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6912768" cy="3379503"/>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729819"/>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322503"/>
            <a:ext cx="11089232" cy="2308324"/>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a:t>
            </a:r>
            <a:r>
              <a:rPr lang="en-US" b="1" dirty="0">
                <a:solidFill>
                  <a:schemeClr val="tx1">
                    <a:lumMod val="85000"/>
                    <a:lumOff val="15000"/>
                  </a:schemeClr>
                </a:solidFill>
                <a:latin typeface="Arial" panose="020B0604020202020204" pitchFamily="34" charset="0"/>
                <a:cs typeface="Arial" panose="020B0604020202020204" pitchFamily="34" charset="0"/>
              </a:rPr>
              <a:t>virtual/derived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17232"/>
            <a:ext cx="11366619" cy="123110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is not permanently stored as part of the </a:t>
            </a:r>
            <a:r>
              <a:rPr lang="en-IN">
                <a:solidFill>
                  <a:schemeClr val="tx1">
                    <a:lumMod val="85000"/>
                    <a:lumOff val="15000"/>
                  </a:schemeClr>
                </a:solidFill>
                <a:latin typeface="Arial" panose="020B0604020202020204" pitchFamily="34" charset="0"/>
                <a:cs typeface="Arial" panose="020B0604020202020204" pitchFamily="34" charset="0"/>
              </a:rPr>
              <a:t>database.</a:t>
            </a:r>
            <a:endParaRPr lang="en-IN" dirty="0">
              <a:solidFill>
                <a:schemeClr val="tx1">
                  <a:lumMod val="85000"/>
                  <a:lumOff val="1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85254420"/>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[OR REPLACE]  VIEW view_name [(column_list)]</a:t>
            </a:r>
          </a:p>
          <a:p>
            <a:r>
              <a:rPr lang="en-IN" sz="2000" dirty="0">
                <a:solidFill>
                  <a:srgbClr val="0077AA"/>
                </a:solidFill>
                <a:latin typeface="Liberation Mono"/>
              </a:rPr>
              <a:t>     AS select_statement  [WITH CHECK OPTION]</a:t>
            </a:r>
            <a:endParaRPr lang="en-US" sz="2000" dirty="0">
              <a:solidFill>
                <a:srgbClr val="0077AA"/>
              </a:solidFill>
              <a:latin typeface="Liberation Mono"/>
            </a:endParaRPr>
          </a:p>
        </p:txBody>
      </p:sp>
      <p:sp>
        <p:nvSpPr>
          <p:cNvPr id="7" name="Rectangle 6"/>
          <p:cNvSpPr/>
          <p:nvPr/>
        </p:nvSpPr>
        <p:spPr>
          <a:xfrm>
            <a:off x="478069" y="3749443"/>
            <a:ext cx="89916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99356" y="4630660"/>
            <a:ext cx="11628966"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domain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600986"/>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a:t>
            </a:r>
            <a:r>
              <a:rPr lang="en-IN" b="1" dirty="0">
                <a:solidFill>
                  <a:schemeClr val="tx1">
                    <a:lumMod val="75000"/>
                    <a:lumOff val="25000"/>
                  </a:schemeClr>
                </a:solidFill>
                <a:latin typeface="Palatino Linotype" panose="02040502050505030304" pitchFamily="18" charset="0"/>
              </a:rPr>
              <a:t>is called the domain of the attribute</a:t>
            </a:r>
            <a:r>
              <a:rPr lang="en-IN" dirty="0">
                <a:solidFill>
                  <a:schemeClr val="tx1">
                    <a:lumMod val="75000"/>
                    <a:lumOff val="25000"/>
                  </a:schemeClr>
                </a:solidFill>
                <a:latin typeface="Palatino Linotype" panose="02040502050505030304" pitchFamily="18" charset="0"/>
              </a:rPr>
              <a:t>. (</a:t>
            </a:r>
            <a:r>
              <a:rPr lang="en-IN" b="1" dirty="0">
                <a:solidFill>
                  <a:srgbClr val="5C4504"/>
                </a:solidFill>
                <a:latin typeface="Palatino Linotype" panose="02040502050505030304" pitchFamily="18" charset="0"/>
              </a:rPr>
              <a:t>Data Type</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a:solidFill>
                  <a:srgbClr val="0077AA"/>
                </a:solidFill>
                <a:latin typeface="Liberation Mono"/>
                <a:cs typeface="Arial" panose="020B0604020202020204" pitchFamily="34" charset="0"/>
              </a:rPr>
              <a:t>CREATE </a:t>
            </a:r>
            <a:r>
              <a:rPr lang="en-IN">
                <a:latin typeface="Liberation Mono"/>
                <a:cs typeface="Arial" panose="020B0604020202020204" pitchFamily="34" charset="0"/>
              </a:rPr>
              <a:t>or </a:t>
            </a:r>
            <a:r>
              <a:rPr lang="en-IN">
                <a:solidFill>
                  <a:srgbClr val="0077AA"/>
                </a:solidFill>
                <a:latin typeface="Liberation Mono"/>
                <a:ea typeface="Times New Roman" panose="02020603050405020304" pitchFamily="18" charset="0"/>
              </a:rPr>
              <a:t>REPLACE </a:t>
            </a:r>
            <a:r>
              <a:rPr lang="en-IN">
                <a:solidFill>
                  <a:srgbClr val="0077AA"/>
                </a:solidFill>
                <a:latin typeface="Liberation Mono"/>
                <a:cs typeface="Arial" panose="020B0604020202020204" pitchFamily="34" charset="0"/>
              </a:rPr>
              <a:t>VIEW</a:t>
            </a:r>
            <a:r>
              <a:rPr lang="en-IN">
                <a:latin typeface="Liberation Mono"/>
                <a:cs typeface="Arial" panose="020B0604020202020204" pitchFamily="34" charset="0"/>
              </a:rPr>
              <a:t> </a:t>
            </a:r>
            <a:r>
              <a:rPr lang="en-IN" dirty="0">
                <a:latin typeface="Liberation Mono"/>
                <a:cs typeface="Arial" panose="020B0604020202020204" pitchFamily="34" charset="0"/>
              </a:rPr>
              <a:t>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7000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[(column_list)]</a:t>
            </a:r>
          </a:p>
          <a:p>
            <a:r>
              <a:rPr lang="en-IN" sz="2000" dirty="0">
                <a:solidFill>
                  <a:srgbClr val="0077AA"/>
                </a:solidFill>
                <a:latin typeface="Liberation Mono"/>
              </a:rPr>
              <a:t>    AS select_statement</a:t>
            </a:r>
          </a:p>
          <a:p>
            <a:r>
              <a:rPr lang="en-IN" sz="2000" dirty="0">
                <a:solidFill>
                  <a:srgbClr val="0077AA"/>
                </a:solidFill>
                <a:latin typeface="Liberation Mono"/>
              </a:rPr>
              <a:t>    [WITH CHECK OPTION]</a:t>
            </a:r>
            <a:endParaRPr lang="en-US" sz="2000" dirty="0">
              <a:solidFill>
                <a:srgbClr val="0077AA"/>
              </a:solidFill>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431435"/>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p:txBody>
      </p:sp>
    </p:spTree>
    <p:extLst>
      <p:ext uri="{BB962C8B-B14F-4D97-AF65-F5344CB8AC3E}">
        <p14:creationId xmlns:p14="http://schemas.microsoft.com/office/powerpoint/2010/main" val="1338227008"/>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830997"/>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[UNIQUE]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dirty="0">
                <a:solidFill>
                  <a:srgbClr val="0077AA"/>
                </a:solidFill>
                <a:latin typeface="Liberation Mono"/>
              </a:rPr>
              <a:t>(</a:t>
            </a:r>
            <a:r>
              <a:rPr lang="en-IN" sz="2000" dirty="0">
                <a:latin typeface="Liberation Mono"/>
              </a:rPr>
              <a:t>index_col_name,...</a:t>
            </a:r>
            <a:r>
              <a:rPr lang="en-IN" sz="2000" dirty="0">
                <a:solidFill>
                  <a:srgbClr val="0077AA"/>
                </a:solidFill>
                <a:latin typeface="Liberation Mono"/>
              </a:rPr>
              <a:t>)</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400657"/>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r>
              <a:rPr lang="en-US" i="0" dirty="0">
                <a:solidFill>
                  <a:srgbClr val="333333"/>
                </a:solidFill>
                <a:latin typeface="Palatino Linotype" panose="02040502050505030304" pitchFamily="18" charset="0"/>
              </a:rPr>
              <a:t>The InnoDB table uses a clustered index for optimizing the speed of most common lookups and DML operations like INSERT, UPDATE, and DELETE command. </a:t>
            </a:r>
            <a:r>
              <a:rPr lang="en-US" dirty="0">
                <a:solidFill>
                  <a:srgbClr val="333333"/>
                </a:solidFill>
                <a:latin typeface="Palatino Linotype" panose="02040502050505030304" pitchFamily="18" charset="0"/>
              </a:rPr>
              <a:t>Clustered indexes sort and store the data rows in the table or view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r>
              <a:rPr lang="en-US" dirty="0">
                <a:solidFill>
                  <a:srgbClr val="333333"/>
                </a:solidFill>
                <a:latin typeface="Palatino Linotype" panose="02040502050505030304" pitchFamily="18" charset="0"/>
              </a:rPr>
              <a:t>The indexes other than PRIMARY indexes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2495245584"/>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{INDEX | INDEXES | KEYS}</a:t>
            </a:r>
          </a:p>
          <a:p>
            <a:r>
              <a:rPr lang="en-US" sz="2000" dirty="0">
                <a:solidFill>
                  <a:srgbClr val="0077AA"/>
                </a:solidFill>
                <a:latin typeface="Liberation Mono"/>
              </a:rPr>
              <a:t>    {FROM | IN} tbl_name</a:t>
            </a:r>
          </a:p>
          <a:p>
            <a:r>
              <a:rPr lang="en-US" sz="2000" dirty="0">
                <a:solidFill>
                  <a:srgbClr val="0077AA"/>
                </a:solidFill>
                <a:latin typeface="Liberation Mono"/>
              </a:rPr>
              <a:t>    [{FROM | IN} db_name]</a:t>
            </a:r>
          </a:p>
          <a:p>
            <a:r>
              <a:rPr lang="en-US" sz="2000" dirty="0">
                <a:solidFill>
                  <a:srgbClr val="0077AA"/>
                </a:solidFill>
                <a:latin typeface="Liberation Mono"/>
              </a:rPr>
              <a:t>    [WHERE expr]</a:t>
            </a:r>
            <a:endParaRPr lang="en-IN" sz="2000" dirty="0">
              <a:solidFill>
                <a:srgbClr val="0077AA"/>
              </a:solidFill>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solidFill>
                  <a:schemeClr val="bg1">
                    <a:lumMod val="65000"/>
                  </a:schemeClr>
                </a:solidFill>
                <a:latin typeface="Liberation Mono"/>
              </a:rPr>
              <a: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solidFill>
                  <a:schemeClr val="bg1">
                    <a:lumMod val="65000"/>
                  </a:schemeClr>
                </a:solidFill>
                <a:latin typeface="Liberation Mono"/>
              </a:rPr>
              <a:t>)</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or it should be null.</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solidFill>
                  <a:srgbClr val="999999"/>
                </a:solidFill>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solidFill>
                  <a:srgbClr val="999999"/>
                </a:solidFill>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b="0" i="0" dirty="0">
                <a:solidFill>
                  <a:srgbClr val="999999"/>
                </a:solidFill>
                <a:effectLst/>
                <a:latin typeface="Liberation Mono"/>
              </a:rPr>
              <a:t>)</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solidFill>
                  <a:schemeClr val="bg1">
                    <a:lumMod val="65000"/>
                  </a:schemeClr>
                </a:solidFill>
                <a:latin typeface="Liberation Mono"/>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US" sz="2000" dirty="0">
                <a:solidFill>
                  <a:schemeClr val="bg1">
                    <a:lumMod val="65000"/>
                  </a:schemeClr>
                </a:solidFill>
                <a:latin typeface="Liberation Mono"/>
              </a:rPr>
              <a:t>}</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a:t>
            </a:r>
            <a:r>
              <a:rPr lang="en-US"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20634322"/>
              </p:ext>
            </p:extLst>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domain constraint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399039" y="1219200"/>
            <a:ext cx="10369153"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Palatino Linotype" panose="02040502050505030304" pitchFamily="18" charset="0"/>
              </a:rPr>
              <a:t>Domain Constraint = </a:t>
            </a:r>
            <a:r>
              <a:rPr lang="en-IN" sz="2000" dirty="0">
                <a:solidFill>
                  <a:srgbClr val="0089A4"/>
                </a:solidFill>
                <a:latin typeface="Palatino Linotype" panose="02040502050505030304" pitchFamily="18" charset="0"/>
              </a:rPr>
              <a:t>data type + Constraints (NOT NULL / UNIQUE / PRIMARY KEY / FOREIGN KEY / CHECK / DEFAULT)</a:t>
            </a:r>
          </a:p>
        </p:txBody>
      </p:sp>
      <p:sp>
        <p:nvSpPr>
          <p:cNvPr id="8" name="Rectangle 7"/>
          <p:cNvSpPr/>
          <p:nvPr/>
        </p:nvSpPr>
        <p:spPr>
          <a:xfrm>
            <a:off x="407368" y="2643183"/>
            <a:ext cx="11377264" cy="646331"/>
          </a:xfrm>
          <a:prstGeom prst="rect">
            <a:avLst/>
          </a:prstGeom>
        </p:spPr>
        <p:txBody>
          <a:bodyPr wrap="square">
            <a:spAutoFit/>
          </a:bodyPr>
          <a:lstStyle/>
          <a:p>
            <a:r>
              <a:rPr lang="en-US" dirty="0">
                <a:solidFill>
                  <a:srgbClr val="006C86"/>
                </a:solidFill>
                <a:latin typeface="Palatino Linotype" panose="02040502050505030304" pitchFamily="18" charset="0"/>
              </a:rPr>
              <a:t>Data Domain refers to all the valid values which a column may contain and can be done by giving data type to the column.</a:t>
            </a:r>
          </a:p>
        </p:txBody>
      </p:sp>
    </p:spTree>
    <p:extLst>
      <p:ext uri="{BB962C8B-B14F-4D97-AF65-F5344CB8AC3E}">
        <p14:creationId xmlns:p14="http://schemas.microsoft.com/office/powerpoint/2010/main" val="641206053"/>
      </p:ext>
    </p:extLst>
  </p:cSld>
  <p:clrMapOvr>
    <a:masterClrMapping/>
  </p:clrMapOvr>
  <p:transition/>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solidFill>
                  <a:srgbClr val="999999"/>
                </a:solidFill>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b="0" i="0" dirty="0">
              <a:effectLst/>
              <a:latin typeface="Liberation Mono"/>
            </a:endParaRPr>
          </a:p>
          <a:p>
            <a:endParaRPr lang="en-US" sz="800" dirty="0">
              <a:latin typeface="Liberation Mono"/>
            </a:endParaRPr>
          </a:p>
          <a:p>
            <a:r>
              <a:rPr lang="en-US" sz="2000" dirty="0">
                <a:solidFill>
                  <a:srgbClr val="DD4A68"/>
                </a:solidFill>
                <a:latin typeface="Liberation Mono"/>
              </a:rPr>
              <a:t>JSON_REMOVE</a:t>
            </a:r>
            <a:r>
              <a:rPr lang="en-US" sz="2000" dirty="0">
                <a:solidFill>
                  <a:schemeClr val="bg1">
                    <a:lumMod val="65000"/>
                  </a:schemeClr>
                </a:solidFill>
                <a:latin typeface="Liberation Mono"/>
              </a:rPr>
              <a:t>(</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ordersj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orderheader = </a:t>
            </a:r>
            <a:r>
              <a:rPr lang="en-US" dirty="0">
                <a:solidFill>
                  <a:srgbClr val="DD4A68"/>
                </a:solidFill>
                <a:latin typeface="Liberation Mono"/>
              </a:rPr>
              <a:t>JSON_REPLACE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orderheader, '$.mobile[</a:t>
            </a:r>
            <a:r>
              <a:rPr lang="en-US" dirty="0">
                <a:solidFill>
                  <a:srgbClr val="990055"/>
                </a:solidFill>
                <a:latin typeface="Liberation Mono"/>
              </a:rPr>
              <a:t>1</a:t>
            </a:r>
            <a:r>
              <a:rPr lang="en-US" dirty="0">
                <a:latin typeface="Liberation Mono"/>
                <a:cs typeface="Arial" panose="020B0604020202020204" pitchFamily="34" charset="0"/>
              </a:rPr>
              <a:t>]', 9850884778</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oid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a:t>
            </a:r>
            <a:r>
              <a:rPr lang="en-IN" dirty="0">
                <a:solidFill>
                  <a:schemeClr val="bg1">
                    <a:lumMod val="65000"/>
                  </a:schemeClr>
                </a:solidFill>
                <a:latin typeface="Liberation Mono"/>
              </a:rPr>
              <a:t>(</a:t>
            </a:r>
            <a:r>
              <a:rPr lang="en-IN" dirty="0">
                <a:latin typeface="Liberation Mono"/>
              </a:rPr>
              <a:t>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solidFill>
                  <a:schemeClr val="bg1">
                    <a:lumMod val="65000"/>
                  </a:schemeClr>
                </a:solidFill>
                <a:latin typeface="Liberation Mono"/>
              </a:rPr>
              <a:t>)</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a:t>
            </a:r>
            <a:r>
              <a:rPr lang="en-US" dirty="0">
                <a:solidFill>
                  <a:schemeClr val="bg1">
                    <a:lumMod val="65000"/>
                  </a:schemeClr>
                </a:solidFill>
                <a:latin typeface="Liberation Mono"/>
              </a:rPr>
              <a:t>(</a:t>
            </a:r>
            <a:r>
              <a:rPr lang="en-US" dirty="0">
                <a:latin typeface="Liberation Mono"/>
              </a:rPr>
              <a:t>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solidFill>
                  <a:schemeClr val="bg1">
                    <a:lumMod val="65000"/>
                  </a:schemeClr>
                </a:solidFill>
                <a:latin typeface="Liberation Mono"/>
              </a:rPr>
              <a:t>)</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solidFill>
                  <a:schemeClr val="bg1">
                    <a:lumMod val="65000"/>
                  </a:schemeClr>
                </a:solidFill>
                <a:latin typeface="Liberation Mono"/>
              </a:rPr>
              <a:t>)))</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96733789"/>
      </p:ext>
    </p:extLst>
  </p:cSld>
  <p:clrMapOvr>
    <a:masterClrMapping/>
  </p:clrMapOvr>
  <p:transition/>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267765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p:txBody>
      </p:sp>
      <p:sp>
        <p:nvSpPr>
          <p:cNvPr id="2" name="Rectangle 1">
            <a:extLst>
              <a:ext uri="{FF2B5EF4-FFF2-40B4-BE49-F238E27FC236}">
                <a16:creationId xmlns:a16="http://schemas.microsoft.com/office/drawing/2014/main" id="{E4516F8F-7E06-45C7-8C67-FA8D6D291539}"/>
              </a:ext>
            </a:extLst>
          </p:cNvPr>
          <p:cNvSpPr/>
          <p:nvPr/>
        </p:nvSpPr>
        <p:spPr>
          <a:xfrm>
            <a:off x="335360" y="5085184"/>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4941168"/>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3140968"/>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335360" y="4077072"/>
            <a:ext cx="11521280" cy="1323439"/>
          </a:xfrm>
          <a:prstGeom prst="rect">
            <a:avLst/>
          </a:prstGeom>
        </p:spPr>
        <p:txBody>
          <a:bodyPr wrap="square">
            <a:spAutoFit/>
          </a:body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5" name="Rectangle 4">
            <a:extLst>
              <a:ext uri="{FF2B5EF4-FFF2-40B4-BE49-F238E27FC236}">
                <a16:creationId xmlns:a16="http://schemas.microsoft.com/office/drawing/2014/main" id="{2E523377-0A94-4852-8E2D-AC796C0D79C8}"/>
              </a:ext>
            </a:extLst>
          </p:cNvPr>
          <p:cNvSpPr/>
          <p:nvPr/>
        </p:nvSpPr>
        <p:spPr>
          <a:xfrm>
            <a:off x="191344" y="195605"/>
            <a:ext cx="11809312" cy="2554545"/>
          </a:xfrm>
          <a:prstGeom prst="rect">
            <a:avLst/>
          </a:prstGeom>
        </p:spPr>
        <p:txBody>
          <a:bodyPr wrap="square">
            <a:spAutoFit/>
          </a:body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6" name="Straight Connector 5">
            <a:extLst>
              <a:ext uri="{FF2B5EF4-FFF2-40B4-BE49-F238E27FC236}">
                <a16:creationId xmlns:a16="http://schemas.microsoft.com/office/drawing/2014/main" id="{74E99FB4-69D0-4CFD-808E-9A16AEEB36E6}"/>
              </a:ext>
            </a:extLst>
          </p:cNvPr>
          <p:cNvCxnSpPr/>
          <p:nvPr/>
        </p:nvCxnSpPr>
        <p:spPr>
          <a:xfrm>
            <a:off x="191344" y="2924944"/>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Tree>
    <p:extLst>
      <p:ext uri="{BB962C8B-B14F-4D97-AF65-F5344CB8AC3E}">
        <p14:creationId xmlns:p14="http://schemas.microsoft.com/office/powerpoint/2010/main" val="1922934599"/>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260648"/>
            <a:ext cx="11809312" cy="181588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not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permits STORED PROCEDURES, (</a:t>
            </a:r>
            <a:r>
              <a:rPr lang="en-US" sz="2000" b="1" dirty="0">
                <a:solidFill>
                  <a:srgbClr val="C00000"/>
                </a:solidFill>
                <a:latin typeface="Palatino Linotype" panose="02040502050505030304" pitchFamily="18" charset="0"/>
              </a:rPr>
              <a:t>but not </a:t>
            </a:r>
            <a:r>
              <a:rPr lang="en-US" dirty="0">
                <a:solidFill>
                  <a:schemeClr val="tx2">
                    <a:lumMod val="75000"/>
                  </a:schemeClr>
                </a:solidFill>
                <a:latin typeface="Palatino Linotype" panose="02040502050505030304" pitchFamily="18" charset="0"/>
              </a:rPr>
              <a:t>STORED FUNCTIONS).</a:t>
            </a:r>
            <a:endParaRPr lang="en-IN" dirty="0">
              <a:solidFill>
                <a:schemeClr val="tx2">
                  <a:lumMod val="75000"/>
                </a:schemeClr>
              </a:solidFill>
              <a:latin typeface="Palatino Linotype" panose="02040502050505030304" pitchFamily="18" charset="0"/>
            </a:endParaRP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11775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691138925"/>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413494" y="2924944"/>
            <a:ext cx="11155114" cy="166199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 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Tree>
    <p:extLst>
      <p:ext uri="{BB962C8B-B14F-4D97-AF65-F5344CB8AC3E}">
        <p14:creationId xmlns:p14="http://schemas.microsoft.com/office/powerpoint/2010/main" val="2425644158"/>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2800767"/>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23110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8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845775266"/>
              </p:ext>
            </p:extLst>
          </p:nvPr>
        </p:nvGraphicFramePr>
        <p:xfrm>
          <a:off x="7464152" y="730622"/>
          <a:ext cx="4680520" cy="426720"/>
        </p:xfrm>
        <a:graphic>
          <a:graphicData uri="http://schemas.openxmlformats.org/drawingml/2006/table">
            <a:tbl>
              <a:tblPr/>
              <a:tblGrid>
                <a:gridCol w="468052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188640"/>
            <a:ext cx="2279576" cy="369332"/>
          </a:xfrm>
          <a:prstGeom prst="rect">
            <a:avLst/>
          </a:prstGeom>
        </p:spPr>
        <p:txBody>
          <a:bodyPr wrap="square">
            <a:spAutoFit/>
          </a:bodyPr>
          <a:lstStyle/>
          <a:p>
            <a:r>
              <a:rPr lang="en-IN" dirty="0">
                <a:solidFill>
                  <a:srgbClr val="000000"/>
                </a:solidFill>
                <a:latin typeface="Open Sans"/>
              </a:rPr>
              <a:t>Declaring variables</a:t>
            </a:r>
          </a:p>
        </p:txBody>
      </p:sp>
      <p:sp>
        <p:nvSpPr>
          <p:cNvPr id="7" name="Rectangle 6"/>
          <p:cNvSpPr/>
          <p:nvPr/>
        </p:nvSpPr>
        <p:spPr>
          <a:xfrm>
            <a:off x="9840416" y="1324071"/>
            <a:ext cx="2304256" cy="369332"/>
          </a:xfrm>
          <a:prstGeom prst="rect">
            <a:avLst/>
          </a:prstGeom>
        </p:spPr>
        <p:txBody>
          <a:bodyPr wrap="square">
            <a:spAutoFit/>
          </a:bodyPr>
          <a:lstStyle/>
          <a:p>
            <a:r>
              <a:rPr lang="en-IN"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3254880247"/>
              </p:ext>
            </p:extLst>
          </p:nvPr>
        </p:nvGraphicFramePr>
        <p:xfrm>
          <a:off x="7464152" y="1766899"/>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2766702920"/>
              </p:ext>
            </p:extLst>
          </p:nvPr>
        </p:nvGraphicFramePr>
        <p:xfrm>
          <a:off x="335360" y="813832"/>
          <a:ext cx="3762215" cy="146304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1.</a:t>
                      </a:r>
                    </a:p>
                    <a:p>
                      <a:r>
                        <a:rPr lang="en-US" sz="1800" b="0" kern="1200" dirty="0">
                          <a:solidFill>
                            <a:srgbClr val="006C86"/>
                          </a:solidFill>
                          <a:latin typeface="Palatino Linotype" panose="02040502050505030304" pitchFamily="18" charset="0"/>
                          <a:ea typeface="+mn-ea"/>
                          <a:cs typeface="+mn-cs"/>
                        </a:rPr>
                        <a:t> </a:t>
                      </a:r>
                    </a:p>
                    <a:p>
                      <a:endParaRPr lang="en-US" sz="18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2.</a:t>
                      </a:r>
                    </a:p>
                    <a:p>
                      <a:endParaRPr lang="en-IN" sz="1800" b="0" kern="1200" dirty="0">
                        <a:solidFill>
                          <a:srgbClr val="006C86"/>
                        </a:solidFill>
                        <a:latin typeface="Palatino Linotype" panose="02040502050505030304" pitchFamily="18" charset="0"/>
                        <a:ea typeface="+mn-ea"/>
                        <a:cs typeface="+mn-cs"/>
                      </a:endParaRP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8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350583"/>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96952"/>
            <a:ext cx="11487768" cy="113877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p:txBody>
      </p:sp>
    </p:spTree>
    <p:extLst>
      <p:ext uri="{BB962C8B-B14F-4D97-AF65-F5344CB8AC3E}">
        <p14:creationId xmlns:p14="http://schemas.microsoft.com/office/powerpoint/2010/main" val="346512444"/>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5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5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996840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5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PREPARE</a:t>
            </a:r>
            <a:r>
              <a:rPr lang="en-US" b="0" i="0" dirty="0">
                <a:solidFill>
                  <a:srgbClr val="000000"/>
                </a:solidFill>
                <a:effectLst/>
                <a:latin typeface="Liberation Mono"/>
              </a:rPr>
              <a:t> STMT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EXECUTE</a:t>
            </a:r>
            <a:r>
              <a:rPr lang="en-US" b="0" i="0" dirty="0">
                <a:solidFill>
                  <a:srgbClr val="000000"/>
                </a:solidFill>
                <a:effectLst/>
                <a:latin typeface="Liberation Mono"/>
              </a:rPr>
              <a:t> STMT </a:t>
            </a:r>
            <a:r>
              <a:rPr lang="en-US" b="0" i="0" dirty="0">
                <a:solidFill>
                  <a:srgbClr val="0077AA"/>
                </a:solidFill>
                <a:effectLst/>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5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5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5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478800" y="870467"/>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5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Tree>
    <p:extLst>
      <p:ext uri="{BB962C8B-B14F-4D97-AF65-F5344CB8AC3E}">
        <p14:creationId xmlns:p14="http://schemas.microsoft.com/office/powerpoint/2010/main" val="3844564716"/>
      </p:ext>
    </p:extLst>
  </p:cSld>
  <p:clrMapOvr>
    <a:masterClrMapping/>
  </p:clrMapOvr>
  <p:transition/>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63198"/>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5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5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5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5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299356" y="3894277"/>
            <a:ext cx="11576654"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Dynamic SQL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Explicit or implicit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1178328"/>
            <a:ext cx="11617986" cy="1107996"/>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 OUT or INOUT modifiers to the parameters.</a:t>
            </a: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877163"/>
          </a:xfrm>
          <a:prstGeom prst="rect">
            <a:avLst/>
          </a:prstGeom>
          <a:noFill/>
        </p:spPr>
        <p:txBody>
          <a:bodyPr wrap="square">
            <a:spAutoFit/>
          </a:bodyPr>
          <a:lstStyle/>
          <a:p>
            <a:r>
              <a:rPr lang="en-IN" sz="1700" dirty="0"/>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MAX(deptno) + 1  FROM dept);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The </a:t>
            </a:r>
            <a:r>
              <a:rPr lang="en-US" sz="2000" b="1" i="0" dirty="0">
                <a:solidFill>
                  <a:srgbClr val="222222"/>
                </a:solidFill>
                <a:effectLst/>
                <a:latin typeface="Palatino Linotype" panose="02040502050505030304" pitchFamily="18" charset="0"/>
              </a:rPr>
              <a:t>degree of relationship</a:t>
            </a:r>
            <a:r>
              <a:rPr lang="en-US" sz="2000" b="0" i="0" dirty="0">
                <a:solidFill>
                  <a:srgbClr val="222222"/>
                </a:solidFill>
                <a:effectLst/>
                <a:latin typeface="Palatino Linotype" panose="02040502050505030304" pitchFamily="18" charset="0"/>
              </a:rPr>
              <a:t> can be defined as the number of occurrences in one entity that is associated with the number of occurrences in another entity.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810628409"/>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INT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VARCHAR(1000)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415946"/>
            <a:ext cx="11303424" cy="400110"/>
          </a:xfrm>
          <a:prstGeom prst="rect">
            <a:avLst/>
          </a:prstGeom>
          <a:noFill/>
        </p:spPr>
        <p:txBody>
          <a:bodyPr wrap="square">
            <a:spAutoFit/>
          </a:bodyPr>
          <a:lstStyle/>
          <a:p>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a:t>
            </a:r>
            <a:r>
              <a:rPr lang="en-US" sz="20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Explicit or implicit commit </a:t>
            </a:r>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is not allowed in stored function or trigger.</a:t>
            </a:r>
            <a:endParaRPr lang="en-IN" sz="2000" dirty="0"/>
          </a:p>
        </p:txBody>
      </p:sp>
    </p:spTree>
    <p:extLst>
      <p:ext uri="{BB962C8B-B14F-4D97-AF65-F5344CB8AC3E}">
        <p14:creationId xmlns:p14="http://schemas.microsoft.com/office/powerpoint/2010/main" val="1440917904"/>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83632"/>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21088"/>
            <a:ext cx="11377264" cy="2246769"/>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2024117397"/>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438967"/>
            <a:ext cx="9614812"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695400" y="1174532"/>
            <a:ext cx="6410934" cy="46166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spTree>
    <p:extLst>
      <p:ext uri="{BB962C8B-B14F-4D97-AF65-F5344CB8AC3E}">
        <p14:creationId xmlns:p14="http://schemas.microsoft.com/office/powerpoint/2010/main" val="2898376237"/>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74906"/>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2475900113"/>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a:solidFill>
                  <a:srgbClr val="0077AA"/>
                </a:solidFill>
                <a:latin typeface="Segoe UI Semilight" panose="020B0402040204020203" pitchFamily="34" charset="0"/>
                <a:cs typeface="Segoe UI Semilight" panose="020B0402040204020203" pitchFamily="34" charset="0"/>
              </a:rPr>
              <a:t>DROP TRIGGER IF EXISTS</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a:solidFill>
                  <a:srgbClr val="0077AA"/>
                </a:solidFill>
                <a:latin typeface="Segoe UI Semilight" panose="020B0402040204020203" pitchFamily="34" charset="0"/>
                <a:cs typeface="Segoe UI Semilight" panose="020B0402040204020203" pitchFamily="34" charset="0"/>
              </a:rPr>
              <a:t>CREATE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TRIGGER</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a:solidFill>
                  <a:srgbClr val="0077AA"/>
                </a:solidFill>
                <a:latin typeface="Segoe UI Semilight" panose="020B0402040204020203" pitchFamily="34" charset="0"/>
                <a:cs typeface="Segoe UI Semilight" panose="020B0402040204020203" pitchFamily="34" charset="0"/>
              </a:rPr>
              <a:t>BEFORE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INSERT</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ON</a:t>
            </a:r>
            <a:r>
              <a:rPr lang="en-IN">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a:solidFill>
                  <a:srgbClr val="0077AA"/>
                </a:solidFill>
                <a:latin typeface="Segoe UI Semilight" panose="020B0402040204020203" pitchFamily="34" charset="0"/>
                <a:cs typeface="Segoe UI Semilight" panose="020B0402040204020203" pitchFamily="34" charset="0"/>
              </a:rPr>
              <a:t>FOR</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EACH</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ROW</a:t>
            </a:r>
          </a:p>
          <a:p>
            <a:pPr marL="261938"/>
            <a:r>
              <a:rPr lang="en-IN">
                <a:solidFill>
                  <a:srgbClr val="0077AA"/>
                </a:solidFill>
                <a:latin typeface="Segoe UI Semilight" panose="020B0402040204020203" pitchFamily="34" charset="0"/>
                <a:cs typeface="Segoe UI Semilight" panose="020B0402040204020203" pitchFamily="34" charset="0"/>
              </a:rPr>
              <a:t>begin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a:latin typeface="Segoe UI Semilight" panose="020B0402040204020203" pitchFamily="34" charset="0"/>
                <a:cs typeface="Segoe UI Semilight" panose="020B0402040204020203" pitchFamily="34" charset="0"/>
              </a:rPr>
              <a:t>then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a:solidFill>
                  <a:srgbClr val="669900"/>
                </a:solidFill>
                <a:latin typeface="Segoe UI Semilight" panose="020B0402040204020203" pitchFamily="34" charset="0"/>
                <a:cs typeface="Segoe UI Semilight" panose="020B0402040204020203" pitchFamily="34" charset="0"/>
              </a:rPr>
              <a:t>'42000'</a:t>
            </a:r>
            <a:r>
              <a:rPr lang="en-IN">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a:solidFill>
                  <a:srgbClr val="669900"/>
                </a:solidFill>
                <a:latin typeface="Segoe UI Semilight" panose="020B0402040204020203" pitchFamily="34" charset="0"/>
                <a:cs typeface="Segoe UI Semilight" panose="020B0402040204020203" pitchFamily="34" charset="0"/>
              </a:rPr>
              <a:t>'Invalid department number'</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end</a:t>
            </a:r>
            <a:r>
              <a:rPr lang="en-IN">
                <a:solidFill>
                  <a:srgbClr val="0077AA"/>
                </a:solidFill>
                <a:latin typeface="Segoe UI Semilight" panose="020B04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solidFill>
                  <a:srgbClr val="0077AA"/>
                </a:solidFill>
                <a:latin typeface="Segoe UI Semilight" panose="020B0402040204020203" pitchFamily="34" charset="0"/>
                <a:cs typeface="Segoe UI Semilight" panose="020B0402040204020203" pitchFamily="34" charset="0"/>
              </a:rPr>
              <a:t>end</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092632628"/>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NEW.customerID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itemID INTO x FROM item WHERE itemID = NEW.itemID;</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itemid_primarykey;</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itemid_primarykey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NEW.itemid;</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_isactive);</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2031325"/>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c1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c1)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a:p>
            <a:endParaRPr lang="en-US"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 := @cnt1+1 R1, duplicate.</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@cnt1:=0</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t2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t2.R1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@cnt := @cnt+1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R1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@cnt:=0</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t4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p:txBody>
      </p:sp>
      <p:sp>
        <p:nvSpPr>
          <p:cNvPr id="6" name="Rectangle 5"/>
          <p:cNvSpPr/>
          <p:nvPr/>
        </p:nvSpPr>
        <p:spPr>
          <a:xfrm>
            <a:off x="335360" y="477280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7. TODO</a:t>
            </a:r>
            <a:endParaRPr lang="en-IN" sz="2000" dirty="0">
              <a:latin typeface="Calibri" panose="020F0502020204030204" pitchFamily="34" charset="0"/>
              <a:cs typeface="Calibri" panose="020F0502020204030204" pitchFamily="34" charset="0"/>
            </a:endParaRPr>
          </a:p>
        </p:txBody>
      </p:sp>
      <p:sp>
        <p:nvSpPr>
          <p:cNvPr id="7" name="Rectangle 6"/>
          <p:cNvSpPr/>
          <p:nvPr/>
        </p:nvSpPr>
        <p:spPr>
          <a:xfrm>
            <a:off x="335360" y="517291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TODO</a:t>
            </a:r>
            <a:endParaRPr lang="en-IN" sz="2000" dirty="0">
              <a:latin typeface="Calibri" panose="020F0502020204030204" pitchFamily="34" charset="0"/>
              <a:cs typeface="Calibri" panose="020F0502020204030204" pitchFamily="34" charset="0"/>
            </a:endParaRPr>
          </a:p>
        </p:txBody>
      </p:sp>
      <p:sp>
        <p:nvSpPr>
          <p:cNvPr id="8" name="Rectangle 7"/>
          <p:cNvSpPr/>
          <p:nvPr/>
        </p:nvSpPr>
        <p:spPr>
          <a:xfrm>
            <a:off x="335360" y="550910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9. TODO</a:t>
            </a:r>
            <a:endParaRPr lang="en-IN" sz="2000" dirty="0">
              <a:latin typeface="Calibri" panose="020F0502020204030204" pitchFamily="34" charset="0"/>
              <a:cs typeface="Calibri" panose="020F0502020204030204" pitchFamily="34" charset="0"/>
            </a:endParaRPr>
          </a:p>
        </p:txBody>
      </p:sp>
      <p:sp>
        <p:nvSpPr>
          <p:cNvPr id="10" name="Rectangle 9"/>
          <p:cNvSpPr/>
          <p:nvPr/>
        </p:nvSpPr>
        <p:spPr>
          <a:xfrm>
            <a:off x="335360" y="590921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10. TODO</a:t>
            </a:r>
            <a:endParaRPr lang="en-IN" sz="2000" dirty="0">
              <a:latin typeface="Calibri" panose="020F050202020403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a:solidFill>
                  <a:srgbClr val="A67F59"/>
                </a:solidFill>
                <a:latin typeface="Liberation Mono"/>
              </a:rPr>
              <a:t>*</a:t>
            </a:r>
            <a:r>
              <a:rPr lang="en-US">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Tree>
    <p:extLst>
      <p:ext uri="{BB962C8B-B14F-4D97-AF65-F5344CB8AC3E}">
        <p14:creationId xmlns:p14="http://schemas.microsoft.com/office/powerpoint/2010/main" val="2778608303"/>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695400" y="3933056"/>
            <a:ext cx="8808640" cy="1384995"/>
          </a:xfrm>
          <a:prstGeom prst="rect">
            <a:avLst/>
          </a:prstGeom>
          <a:noFill/>
        </p:spPr>
        <p:txBody>
          <a:bodyPr wrap="square">
            <a:spAutoFit/>
          </a:bodyPr>
          <a:lstStyle/>
          <a:p>
            <a:r>
              <a:rPr lang="en-IN" sz="2400" b="0" i="0" dirty="0">
                <a:effectLst/>
                <a:latin typeface="NexusSans"/>
              </a:rPr>
              <a:t>Binary Numbers</a:t>
            </a:r>
          </a:p>
          <a:p>
            <a:endParaRPr lang="en-US" sz="2000" b="0" i="0" dirty="0">
              <a:solidFill>
                <a:srgbClr val="2E2E2E"/>
              </a:solidFill>
              <a:effectLst/>
              <a:latin typeface="NexusSans"/>
            </a:endParaRPr>
          </a:p>
          <a:p>
            <a:r>
              <a:rPr lang="en-US" sz="2000" b="0" i="0" dirty="0">
                <a:solidFill>
                  <a:srgbClr val="2E2E2E"/>
                </a:solidFill>
                <a:effectLst/>
                <a:latin typeface="NexusSans"/>
              </a:rPr>
              <a:t>1, 2, 4, 8, 16, 32, 64, 128, 256, 512, 1024, 2048, 4096, 8192, 16384, 32768, 65536, and so on.</a:t>
            </a:r>
            <a:endParaRPr lang="en-IN" sz="2000" dirty="0"/>
          </a:p>
        </p:txBody>
      </p:sp>
    </p:spTree>
    <p:extLst>
      <p:ext uri="{BB962C8B-B14F-4D97-AF65-F5344CB8AC3E}">
        <p14:creationId xmlns:p14="http://schemas.microsoft.com/office/powerpoint/2010/main" val="180207613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4928483"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77AA"/>
                </a:solidFill>
                <a:latin typeface="Liberation Mono"/>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5895478" y="533986"/>
            <a:ext cx="5773426" cy="4221911"/>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Tree>
    <p:extLst>
      <p:ext uri="{BB962C8B-B14F-4D97-AF65-F5344CB8AC3E}">
        <p14:creationId xmlns:p14="http://schemas.microsoft.com/office/powerpoint/2010/main" val="262161333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VARCHAR(20)</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customer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 name="Rectangle 9"/>
          <p:cNvSpPr/>
          <p:nvPr/>
        </p:nvSpPr>
        <p:spPr>
          <a:xfrm>
            <a:off x="5354642" y="629363"/>
            <a:ext cx="6092825" cy="2585323"/>
          </a:xfrm>
          <a:prstGeom prst="rect">
            <a:avLst/>
          </a:prstGeom>
        </p:spPr>
        <p:txBody>
          <a:bodyPr>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invoice_items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NOT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NULL</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itemNumber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itenName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itemQuantity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itemRate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invoice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5" name="Picture 4">
            <a:extLst>
              <a:ext uri="{FF2B5EF4-FFF2-40B4-BE49-F238E27FC236}">
                <a16:creationId xmlns:a16="http://schemas.microsoft.com/office/drawing/2014/main" id="{5189124E-710F-4FEC-A478-4861511D7C53}"/>
              </a:ext>
            </a:extLst>
          </p:cNvPr>
          <p:cNvPicPr>
            <a:picLocks noChangeAspect="1"/>
          </p:cNvPicPr>
          <p:nvPr/>
        </p:nvPicPr>
        <p:blipFill>
          <a:blip r:embed="rId3"/>
          <a:stretch>
            <a:fillRect/>
          </a:stretch>
        </p:blipFill>
        <p:spPr>
          <a:xfrm>
            <a:off x="5951984" y="3214686"/>
            <a:ext cx="5136102" cy="2258875"/>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4"/>
          <a:stretch>
            <a:fillRect/>
          </a:stretch>
        </p:blipFill>
        <p:spPr>
          <a:xfrm>
            <a:off x="1103914" y="3573016"/>
            <a:ext cx="3839958" cy="3273892"/>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4" y="781746"/>
            <a:ext cx="8839199" cy="3539430"/>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login</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pic>
        <p:nvPicPr>
          <p:cNvPr id="6" name="Picture 5">
            <a:extLst>
              <a:ext uri="{FF2B5EF4-FFF2-40B4-BE49-F238E27FC236}">
                <a16:creationId xmlns:a16="http://schemas.microsoft.com/office/drawing/2014/main" id="{A64F7749-1BCD-4EE4-805A-7C5EFF49D9AE}"/>
              </a:ext>
            </a:extLst>
          </p:cNvPr>
          <p:cNvPicPr>
            <a:picLocks noChangeAspect="1"/>
          </p:cNvPicPr>
          <p:nvPr/>
        </p:nvPicPr>
        <p:blipFill>
          <a:blip r:embed="rId2"/>
          <a:stretch>
            <a:fillRect/>
          </a:stretch>
        </p:blipFill>
        <p:spPr>
          <a:xfrm>
            <a:off x="5375920" y="2176590"/>
            <a:ext cx="5760640" cy="4289172"/>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6232441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6" y="620688"/>
            <a:ext cx="10009112" cy="553997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fk_blog_has_comments_blog</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fk_blog_has_comments_comments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16189564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264114"/>
      </p:ext>
    </p:extLst>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Schema?</a:t>
            </a:r>
          </a:p>
        </p:txBody>
      </p:sp>
    </p:spTree>
    <p:extLst>
      <p:ext uri="{BB962C8B-B14F-4D97-AF65-F5344CB8AC3E}">
        <p14:creationId xmlns:p14="http://schemas.microsoft.com/office/powerpoint/2010/main" val="151661684"/>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407368" y="1602940"/>
            <a:ext cx="11377264" cy="10156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IN" sz="2000" dirty="0">
                <a:latin typeface="Arial" pitchFamily="34" charset="0"/>
                <a:ea typeface="Arial Unicode MS" pitchFamily="34" charset="-128"/>
                <a:cs typeface="Arial" pitchFamily="34" charset="0"/>
              </a:rPr>
              <a:t>A schema is a collection of database objects associated with one particular database username. This username is called the schema owner, or the owner of the related group of objects. You may have one or multiple schemas in a database.</a:t>
            </a:r>
            <a:endParaRPr lang="en-US" sz="2000" dirty="0">
              <a:latin typeface="Arial" pitchFamily="34" charset="0"/>
              <a:cs typeface="Arial" pitchFamily="34" charset="0"/>
            </a:endParaRP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schema?</a:t>
            </a:r>
          </a:p>
        </p:txBody>
      </p:sp>
    </p:spTree>
    <p:extLst>
      <p:ext uri="{BB962C8B-B14F-4D97-AF65-F5344CB8AC3E}">
        <p14:creationId xmlns:p14="http://schemas.microsoft.com/office/powerpoint/2010/main" val="2318274605"/>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3664786" cy="369332"/>
          </a:xfrm>
          <a:prstGeom prst="rect">
            <a:avLst/>
          </a:prstGeom>
          <a:noFill/>
        </p:spPr>
        <p:txBody>
          <a:bodyPr wrap="none" rtlCol="0">
            <a:spAutoFit/>
          </a:bodyPr>
          <a:lstStyle/>
          <a:p>
            <a:r>
              <a:rPr lang="en-IN"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14401"/>
            <a:ext cx="11449272" cy="892552"/>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2060848"/>
            <a:ext cx="11449272"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335360" y="3429000"/>
            <a:ext cx="4720414" cy="830997"/>
          </a:xfrm>
          <a:prstGeom prst="rect">
            <a:avLst/>
          </a:prstGeom>
          <a:noFill/>
        </p:spPr>
        <p:txBody>
          <a:bodyPr wrap="square">
            <a:spAutoFit/>
          </a:bodyPr>
          <a:lstStyle/>
          <a:p>
            <a:r>
              <a:rPr lang="en-IN" sz="2400" b="1" dirty="0">
                <a:solidFill>
                  <a:srgbClr val="00B050"/>
                </a:solidFill>
                <a:latin typeface="Arial" panose="020B0604020202020204" pitchFamily="34" charset="0"/>
                <a:cs typeface="Arial" panose="020B0604020202020204" pitchFamily="34" charset="0"/>
              </a:rPr>
              <a:t>Primary/Foreign key</a:t>
            </a:r>
            <a:r>
              <a:rPr lang="en-IN" sz="2400" dirty="0">
                <a:solidFill>
                  <a:srgbClr val="00B05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4869160"/>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58" y="4869160"/>
            <a:ext cx="4288366" cy="156966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sz="2400" dirty="0">
                <a:latin typeface="Arial" panose="020B0604020202020204" pitchFamily="34" charset="0"/>
                <a:cs typeface="Arial" panose="020B0604020202020204" pitchFamily="34" charset="0"/>
              </a:rPr>
              <a:t>Foreign Key is also know as</a:t>
            </a:r>
          </a:p>
          <a:p>
            <a:pPr marL="177800" indent="-177800">
              <a:buFont typeface="Arial" panose="020B0604020202020204" pitchFamily="34" charset="0"/>
              <a:buChar char="•"/>
            </a:pPr>
            <a:r>
              <a:rPr lang="en-US" sz="2000" dirty="0">
                <a:solidFill>
                  <a:srgbClr val="006C86"/>
                </a:solidFill>
                <a:latin typeface="Arial" panose="020B0604020202020204" pitchFamily="34" charset="0"/>
                <a:cs typeface="Arial" panose="020B0604020202020204" pitchFamily="34" charset="0"/>
              </a:rPr>
              <a:t>Reference</a:t>
            </a:r>
          </a:p>
          <a:p>
            <a:pPr marL="177800" indent="-177800">
              <a:buFont typeface="Arial" panose="020B0604020202020204" pitchFamily="34" charset="0"/>
              <a:buChar char="•"/>
            </a:pPr>
            <a:r>
              <a:rPr lang="en-US" sz="2000" dirty="0">
                <a:solidFill>
                  <a:srgbClr val="006C86"/>
                </a:solidFill>
                <a:latin typeface="Arial" panose="020B0604020202020204" pitchFamily="34" charset="0"/>
                <a:cs typeface="Arial" panose="020B0604020202020204" pitchFamily="34" charset="0"/>
              </a:rPr>
              <a:t>Referential key.</a:t>
            </a:r>
          </a:p>
        </p:txBody>
      </p:sp>
    </p:spTree>
    <p:extLst>
      <p:ext uri="{BB962C8B-B14F-4D97-AF65-F5344CB8AC3E}">
        <p14:creationId xmlns:p14="http://schemas.microsoft.com/office/powerpoint/2010/main" val="344249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Lst>
  </p:timing>
</p:sld>
</file>

<file path=ppt/slides/slide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72924" y="151958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406843"/>
            <a:ext cx="11593288"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a:t>
            </a:r>
            <a:r>
              <a:rPr lang="en-US" sz="2400" b="0" i="0" dirty="0">
                <a:solidFill>
                  <a:srgbClr val="000000"/>
                </a:solidFill>
                <a:effectLst/>
                <a:latin typeface="Palatino Linotype" panose="02040502050505030304" pitchFamily="18" charset="0"/>
              </a:rPr>
              <a:t> </a:t>
            </a:r>
            <a:r>
              <a:rPr lang="en-US" sz="2400" b="1" dirty="0">
                <a:solidFill>
                  <a:srgbClr val="404040"/>
                </a:solidFill>
                <a:latin typeface="Palatino Linotype" panose="02040502050505030304" pitchFamily="18" charset="0"/>
                <a:ea typeface="Arial Unicode MS" pitchFamily="34" charset="-128"/>
                <a:cs typeface="Arial" pitchFamily="34" charset="0"/>
              </a:rPr>
              <a:t>models</a:t>
            </a:r>
            <a:r>
              <a:rPr lang="en-US" sz="2400" b="0" i="0" dirty="0">
                <a:solidFill>
                  <a:srgbClr val="000000"/>
                </a:solidFill>
                <a:effectLst/>
                <a:latin typeface="Palatino Linotype" panose="02040502050505030304" pitchFamily="18" charset="0"/>
              </a:rPr>
              <a:t> define how data is connected to each other and how they are processed and stored inside the system.</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44475</TotalTime>
  <Words>65046</Words>
  <Application>Microsoft Office PowerPoint</Application>
  <PresentationFormat>Widescreen</PresentationFormat>
  <Paragraphs>8118</Paragraphs>
  <Slides>657</Slides>
  <Notes>36</Notes>
  <HiddenSlides>113</HiddenSlides>
  <MMClips>0</MMClips>
  <ScaleCrop>false</ScaleCrop>
  <HeadingPairs>
    <vt:vector size="6" baseType="variant">
      <vt:variant>
        <vt:lpstr>Fonts Used</vt:lpstr>
      </vt:variant>
      <vt:variant>
        <vt:i4>42</vt:i4>
      </vt:variant>
      <vt:variant>
        <vt:lpstr>Theme</vt:lpstr>
      </vt:variant>
      <vt:variant>
        <vt:i4>1</vt:i4>
      </vt:variant>
      <vt:variant>
        <vt:lpstr>Slide Titles</vt:lpstr>
      </vt:variant>
      <vt:variant>
        <vt:i4>657</vt:i4>
      </vt:variant>
    </vt:vector>
  </HeadingPairs>
  <TitlesOfParts>
    <vt:vector size="700"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Helvetica</vt:lpstr>
      <vt:lpstr>Helvetica Neue</vt:lpstr>
      <vt:lpstr>inherit</vt:lpstr>
      <vt:lpstr>inter-regular</vt:lpstr>
      <vt:lpstr>inter-regular</vt:lpstr>
      <vt:lpstr>Leelawadee UI Semilight</vt:lpstr>
      <vt:lpstr>Liberation Mono</vt:lpstr>
      <vt:lpstr>Monotype Sorts</vt:lpstr>
      <vt:lpstr>NexusSans</vt:lpstr>
      <vt:lpstr>open sans</vt:lpstr>
      <vt:lpstr>open sans</vt:lpstr>
      <vt:lpstr>open sans</vt:lpstr>
      <vt:lpstr>Open Sans Light</vt:lpstr>
      <vt:lpstr>OracleSansVF</vt:lpstr>
      <vt:lpstr>Palatino Linotype</vt:lpstr>
      <vt:lpstr>Roboto</vt:lpstr>
      <vt:lpstr>Segoe Print</vt:lpstr>
      <vt:lpstr>Segoe UI</vt:lpstr>
      <vt:lpstr>Segoe UI Light</vt:lpstr>
      <vt:lpstr>Segoe UI Semilight</vt:lpstr>
      <vt:lpstr>Source Code Pro</vt:lpstr>
      <vt:lpstr>Symbol</vt:lpstr>
      <vt:lpstr>Times New Roman</vt:lpstr>
      <vt:lpstr>Verdana</vt:lpstr>
      <vt:lpstr>Verdana</vt:lpstr>
      <vt:lpstr>Vrinda</vt:lpstr>
      <vt:lpstr>Wingdings</vt:lpstr>
      <vt:lpstr>Wingdings 3</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saleel.bagde@hotmail.com</cp:lastModifiedBy>
  <cp:revision>10277</cp:revision>
  <dcterms:created xsi:type="dcterms:W3CDTF">2015-10-09T06:09:34Z</dcterms:created>
  <dcterms:modified xsi:type="dcterms:W3CDTF">2022-05-15T06:14:58Z</dcterms:modified>
</cp:coreProperties>
</file>